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0"/>
  </p:notesMasterIdLst>
  <p:handoutMasterIdLst>
    <p:handoutMasterId r:id="rId71"/>
  </p:handoutMasterIdLst>
  <p:sldIdLst>
    <p:sldId id="258" r:id="rId2"/>
    <p:sldId id="350" r:id="rId3"/>
    <p:sldId id="351" r:id="rId4"/>
    <p:sldId id="352" r:id="rId5"/>
    <p:sldId id="354" r:id="rId6"/>
    <p:sldId id="353" r:id="rId7"/>
    <p:sldId id="355" r:id="rId8"/>
    <p:sldId id="356" r:id="rId9"/>
    <p:sldId id="357" r:id="rId10"/>
    <p:sldId id="358" r:id="rId11"/>
    <p:sldId id="359" r:id="rId12"/>
    <p:sldId id="360" r:id="rId13"/>
    <p:sldId id="361" r:id="rId14"/>
    <p:sldId id="362" r:id="rId15"/>
    <p:sldId id="363" r:id="rId16"/>
    <p:sldId id="364" r:id="rId17"/>
    <p:sldId id="365" r:id="rId18"/>
    <p:sldId id="366" r:id="rId19"/>
    <p:sldId id="367" r:id="rId20"/>
    <p:sldId id="368" r:id="rId21"/>
    <p:sldId id="369" r:id="rId22"/>
    <p:sldId id="370" r:id="rId23"/>
    <p:sldId id="371" r:id="rId24"/>
    <p:sldId id="372" r:id="rId25"/>
    <p:sldId id="373" r:id="rId26"/>
    <p:sldId id="374" r:id="rId27"/>
    <p:sldId id="375" r:id="rId28"/>
    <p:sldId id="376" r:id="rId29"/>
    <p:sldId id="377" r:id="rId30"/>
    <p:sldId id="379" r:id="rId31"/>
    <p:sldId id="378" r:id="rId32"/>
    <p:sldId id="380" r:id="rId33"/>
    <p:sldId id="381" r:id="rId34"/>
    <p:sldId id="382" r:id="rId35"/>
    <p:sldId id="383" r:id="rId36"/>
    <p:sldId id="384" r:id="rId37"/>
    <p:sldId id="386" r:id="rId38"/>
    <p:sldId id="385" r:id="rId39"/>
    <p:sldId id="387" r:id="rId40"/>
    <p:sldId id="388" r:id="rId41"/>
    <p:sldId id="389" r:id="rId42"/>
    <p:sldId id="390" r:id="rId43"/>
    <p:sldId id="391" r:id="rId44"/>
    <p:sldId id="392" r:id="rId45"/>
    <p:sldId id="393" r:id="rId46"/>
    <p:sldId id="394" r:id="rId47"/>
    <p:sldId id="395" r:id="rId48"/>
    <p:sldId id="396" r:id="rId49"/>
    <p:sldId id="397" r:id="rId50"/>
    <p:sldId id="399" r:id="rId51"/>
    <p:sldId id="400" r:id="rId52"/>
    <p:sldId id="401" r:id="rId53"/>
    <p:sldId id="402" r:id="rId54"/>
    <p:sldId id="403" r:id="rId55"/>
    <p:sldId id="404" r:id="rId56"/>
    <p:sldId id="405" r:id="rId57"/>
    <p:sldId id="406" r:id="rId58"/>
    <p:sldId id="407" r:id="rId59"/>
    <p:sldId id="408" r:id="rId60"/>
    <p:sldId id="409" r:id="rId61"/>
    <p:sldId id="410" r:id="rId62"/>
    <p:sldId id="411" r:id="rId63"/>
    <p:sldId id="412" r:id="rId64"/>
    <p:sldId id="413" r:id="rId65"/>
    <p:sldId id="414" r:id="rId66"/>
    <p:sldId id="415" r:id="rId67"/>
    <p:sldId id="416" r:id="rId68"/>
    <p:sldId id="417" r:id="rId69"/>
  </p:sldIdLst>
  <p:sldSz cx="9144000" cy="5143500" type="screen16x9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BC5E5CE1-F0B2-463D-97D7-A1B5FF9389EF}">
          <p14:sldIdLst>
            <p14:sldId id="258"/>
            <p14:sldId id="350"/>
            <p14:sldId id="351"/>
            <p14:sldId id="352"/>
            <p14:sldId id="354"/>
            <p14:sldId id="353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9"/>
            <p14:sldId id="378"/>
            <p14:sldId id="380"/>
            <p14:sldId id="381"/>
            <p14:sldId id="382"/>
            <p14:sldId id="383"/>
            <p14:sldId id="384"/>
            <p14:sldId id="386"/>
            <p14:sldId id="385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D4B"/>
    <a:srgbClr val="002060"/>
    <a:srgbClr val="5555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1A96D6-C9ED-4357-9D2F-FDCEF7829C55}" v="2865" dt="2022-11-29T13:37:22.8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0"/>
    <p:restoredTop sz="94719"/>
  </p:normalViewPr>
  <p:slideViewPr>
    <p:cSldViewPr snapToGrid="0" snapToObjects="1">
      <p:cViewPr varScale="1">
        <p:scale>
          <a:sx n="143" d="100"/>
          <a:sy n="143" d="100"/>
        </p:scale>
        <p:origin x="666" y="120"/>
      </p:cViewPr>
      <p:guideLst>
        <p:guide orient="horz" pos="2160"/>
        <p:guide pos="2880"/>
        <p:guide orient="horz" pos="16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6EC850-4D23-4248-91A1-58DA9098DE21}" type="datetimeFigureOut">
              <a:rPr lang="de-DE" smtClean="0"/>
              <a:t>01.12.2022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A15FCF-6BEB-AC4C-8DFE-AF61D145F1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76771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5AEB7C-2D15-544D-80C7-84202ACF5777}" type="datetimeFigureOut">
              <a:rPr lang="de-DE" smtClean="0"/>
              <a:t>01.12.2022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5D212D-F970-A442-B763-F6852063638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63033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HSD_Marke_v1_HSD_Rot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537" y="216423"/>
            <a:ext cx="1574800" cy="901700"/>
          </a:xfrm>
          <a:prstGeom prst="rect">
            <a:avLst/>
          </a:prstGeom>
        </p:spPr>
      </p:pic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58541" y="3283869"/>
            <a:ext cx="8650553" cy="41328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Untertitel hinzufügen</a:t>
            </a:r>
          </a:p>
        </p:txBody>
      </p: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258540" y="1521129"/>
            <a:ext cx="8650554" cy="776967"/>
          </a:xfrm>
        </p:spPr>
        <p:txBody>
          <a:bodyPr lIns="0" tIns="0" rIns="0" bIns="0"/>
          <a:lstStyle>
            <a:lvl1pPr>
              <a:defRPr sz="5000"/>
            </a:lvl1pPr>
          </a:lstStyle>
          <a:p>
            <a:r>
              <a:rPr lang="de-DE" dirty="0"/>
              <a:t>Titel hinzufügen</a:t>
            </a:r>
          </a:p>
        </p:txBody>
      </p:sp>
    </p:spTree>
    <p:extLst>
      <p:ext uri="{BB962C8B-B14F-4D97-AF65-F5344CB8AC3E}">
        <p14:creationId xmlns:p14="http://schemas.microsoft.com/office/powerpoint/2010/main" val="3487960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266337" y="204787"/>
            <a:ext cx="8642755" cy="4428845"/>
          </a:xfrm>
        </p:spPr>
        <p:txBody>
          <a:bodyPr tIns="0" anchor="t"/>
          <a:lstStyle>
            <a:lvl1pPr algn="l">
              <a:lnSpc>
                <a:spcPct val="80000"/>
              </a:lnSpc>
              <a:defRPr sz="15000" b="0" baseline="0"/>
            </a:lvl1pPr>
          </a:lstStyle>
          <a:p>
            <a:r>
              <a:rPr lang="de-DE" dirty="0"/>
              <a:t>Titel </a:t>
            </a:r>
            <a:br>
              <a:rPr lang="de-DE" dirty="0"/>
            </a:br>
            <a:r>
              <a:rPr lang="de-DE" dirty="0"/>
              <a:t>Groß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2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1194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kle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266337" y="204787"/>
            <a:ext cx="8642755" cy="4428845"/>
          </a:xfrm>
        </p:spPr>
        <p:txBody>
          <a:bodyPr tIns="0" anchor="t"/>
          <a:lstStyle>
            <a:lvl1pPr algn="l">
              <a:lnSpc>
                <a:spcPct val="80000"/>
              </a:lnSpc>
              <a:defRPr sz="8000" b="0" baseline="0"/>
            </a:lvl1pPr>
          </a:lstStyle>
          <a:p>
            <a:r>
              <a:rPr lang="de-DE" dirty="0"/>
              <a:t>Zwischen</a:t>
            </a:r>
            <a:br>
              <a:rPr lang="de-DE" dirty="0"/>
            </a:br>
            <a:r>
              <a:rPr lang="de-DE" dirty="0" err="1"/>
              <a:t>titel</a:t>
            </a:r>
            <a:br>
              <a:rPr lang="de-DE" dirty="0"/>
            </a:br>
            <a:r>
              <a:rPr lang="de-DE" dirty="0"/>
              <a:t>kleiner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2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419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gemein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42249" y="1063229"/>
            <a:ext cx="8659502" cy="3478797"/>
          </a:xfrm>
        </p:spPr>
        <p:txBody>
          <a:bodyPr>
            <a:noAutofit/>
          </a:bodyPr>
          <a:lstStyle>
            <a:lvl1pPr marL="0" indent="0">
              <a:buNone/>
              <a:defRPr sz="2800" baseline="0"/>
            </a:lvl1pPr>
            <a:lvl5pPr>
              <a:defRPr sz="1800"/>
            </a:lvl5pPr>
          </a:lstStyle>
          <a:p>
            <a:pPr lvl="0"/>
            <a:r>
              <a:rPr lang="de-DE" dirty="0"/>
              <a:t>Allgemeine Folie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8" name="Titelplatzhalter 1"/>
          <p:cNvSpPr>
            <a:spLocks noGrp="1"/>
          </p:cNvSpPr>
          <p:nvPr>
            <p:ph type="title"/>
          </p:nvPr>
        </p:nvSpPr>
        <p:spPr>
          <a:xfrm>
            <a:off x="242249" y="148167"/>
            <a:ext cx="8659502" cy="8235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5" name="Datumsplatzhalter 3"/>
          <p:cNvSpPr>
            <a:spLocks noGrp="1"/>
          </p:cNvSpPr>
          <p:nvPr>
            <p:ph type="dt" sz="half" idx="2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8576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gemeine Folie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42249" y="1063229"/>
            <a:ext cx="8659502" cy="3478797"/>
          </a:xfrm>
        </p:spPr>
        <p:txBody>
          <a:bodyPr>
            <a:noAutofit/>
          </a:bodyPr>
          <a:lstStyle>
            <a:lvl1pPr marL="514350" indent="-514350">
              <a:buFont typeface="+mj-lt"/>
              <a:buAutoNum type="arabicPeriod"/>
              <a:defRPr sz="2800" baseline="0"/>
            </a:lvl1pPr>
            <a:lvl5pPr>
              <a:defRPr sz="1800"/>
            </a:lvl5pPr>
          </a:lstStyle>
          <a:p>
            <a:pPr lvl="0"/>
            <a:r>
              <a:rPr lang="de-DE" dirty="0"/>
              <a:t>Aufzählung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8" name="Titelplatzhalter 1"/>
          <p:cNvSpPr>
            <a:spLocks noGrp="1"/>
          </p:cNvSpPr>
          <p:nvPr>
            <p:ph type="title"/>
          </p:nvPr>
        </p:nvSpPr>
        <p:spPr>
          <a:xfrm>
            <a:off x="242249" y="148167"/>
            <a:ext cx="8659502" cy="8235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5" name="Datumsplatzhalter 3"/>
          <p:cNvSpPr>
            <a:spLocks noGrp="1"/>
          </p:cNvSpPr>
          <p:nvPr>
            <p:ph type="dt" sz="half" idx="2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3554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gemeine Folie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500" baseline="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42249" y="1063229"/>
            <a:ext cx="4057754" cy="3478797"/>
          </a:xfrm>
        </p:spPr>
        <p:txBody>
          <a:bodyPr>
            <a:noAutofit/>
          </a:bodyPr>
          <a:lstStyle>
            <a:lvl1pPr marL="0" indent="0">
              <a:buNone/>
              <a:defRPr sz="2800" baseline="0"/>
            </a:lvl1pPr>
            <a:lvl5pPr>
              <a:defRPr sz="1800"/>
            </a:lvl5pPr>
          </a:lstStyle>
          <a:p>
            <a:pPr lvl="0"/>
            <a:r>
              <a:rPr lang="de-DE" dirty="0"/>
              <a:t>Allgemeine Folie, zwei Inhalte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idx="10" hasCustomPrompt="1"/>
          </p:nvPr>
        </p:nvSpPr>
        <p:spPr>
          <a:xfrm>
            <a:off x="4843997" y="1063229"/>
            <a:ext cx="4057754" cy="3478797"/>
          </a:xfrm>
        </p:spPr>
        <p:txBody>
          <a:bodyPr>
            <a:noAutofit/>
          </a:bodyPr>
          <a:lstStyle>
            <a:lvl1pPr marL="0" indent="0">
              <a:buNone/>
              <a:defRPr sz="2800" baseline="0"/>
            </a:lvl1pPr>
            <a:lvl5pPr>
              <a:defRPr sz="1800"/>
            </a:lvl5pPr>
          </a:lstStyle>
          <a:p>
            <a:pPr lvl="0"/>
            <a:r>
              <a:rPr lang="de-DE" dirty="0"/>
              <a:t>Allgemeine Folie, zwei Inhalte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15" name="Rechteck 14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2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25155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3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4000" cy="4598619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/>
            </a:lvl1pPr>
          </a:lstStyle>
          <a:p>
            <a:pPr lvl="0"/>
            <a:r>
              <a:rPr lang="de-DE" dirty="0"/>
              <a:t>Hier Bild einfügen</a:t>
            </a:r>
          </a:p>
          <a:p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13" name="Rechteck 12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2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06335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bild mit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idx="10" hasCustomPrompt="1"/>
          </p:nvPr>
        </p:nvSpPr>
        <p:spPr>
          <a:xfrm>
            <a:off x="249306" y="4134440"/>
            <a:ext cx="8894694" cy="336343"/>
          </a:xfrm>
        </p:spPr>
        <p:txBody>
          <a:bodyPr>
            <a:noAutofit/>
          </a:bodyPr>
          <a:lstStyle>
            <a:lvl1pPr marL="0" indent="0">
              <a:buFont typeface="+mj-lt"/>
              <a:buNone/>
              <a:defRPr sz="1800" b="1" baseline="0"/>
            </a:lvl1pPr>
            <a:lvl5pPr>
              <a:defRPr sz="1800"/>
            </a:lvl5pPr>
          </a:lstStyle>
          <a:p>
            <a:pPr lvl="0"/>
            <a:r>
              <a:rPr lang="de-DE" dirty="0"/>
              <a:t>Bildunterschrift</a:t>
            </a:r>
          </a:p>
        </p:txBody>
      </p:sp>
      <p:sp>
        <p:nvSpPr>
          <p:cNvPr id="10" name="Bildplatzhalter 3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4000" cy="4055199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/>
            </a:lvl1pPr>
          </a:lstStyle>
          <a:p>
            <a:pPr lvl="0"/>
            <a:r>
              <a:rPr lang="de-DE" dirty="0"/>
              <a:t>Hier Bild einfügen</a:t>
            </a:r>
          </a:p>
          <a:p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14" name="Rechteck 13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5" name="Datumsplatzhalter 3"/>
          <p:cNvSpPr>
            <a:spLocks noGrp="1"/>
          </p:cNvSpPr>
          <p:nvPr>
            <p:ph type="dt" sz="half" idx="2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58441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 ganz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iagrammplatzhalter 6"/>
          <p:cNvSpPr>
            <a:spLocks noGrp="1"/>
          </p:cNvSpPr>
          <p:nvPr>
            <p:ph type="chart" sz="quarter" idx="14"/>
          </p:nvPr>
        </p:nvSpPr>
        <p:spPr>
          <a:xfrm>
            <a:off x="242249" y="1063229"/>
            <a:ext cx="8659502" cy="3478797"/>
          </a:xfrm>
        </p:spPr>
        <p:txBody>
          <a:bodyPr>
            <a:noAutofit/>
          </a:bodyPr>
          <a:lstStyle>
            <a:lvl1pPr marL="342900" indent="-342900">
              <a:buFont typeface="Symbol" charset="2"/>
              <a:buChar char="-"/>
              <a:defRPr sz="2800"/>
            </a:lvl1pPr>
          </a:lstStyle>
          <a:p>
            <a:r>
              <a:rPr lang="de-DE" dirty="0"/>
              <a:t>Diagramm durch Klicken auf Symbol hinzufügen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242249" y="148167"/>
            <a:ext cx="8659502" cy="823580"/>
          </a:xfrm>
        </p:spPr>
        <p:txBody>
          <a:bodyPr/>
          <a:lstStyle>
            <a:lvl1pPr>
              <a:defRPr sz="3500" baseline="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5" name="Rechteck 14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2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72861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4"/>
          <p:cNvSpPr txBox="1">
            <a:spLocks/>
          </p:cNvSpPr>
          <p:nvPr userDrawn="1"/>
        </p:nvSpPr>
        <p:spPr>
          <a:xfrm>
            <a:off x="242249" y="120039"/>
            <a:ext cx="8659502" cy="45164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HSD Sans"/>
                <a:ea typeface="+mj-ea"/>
                <a:cs typeface="HSD Sans"/>
              </a:defRPr>
            </a:lvl1pPr>
          </a:lstStyle>
          <a:p>
            <a:pPr>
              <a:lnSpc>
                <a:spcPct val="80000"/>
              </a:lnSpc>
            </a:pPr>
            <a:r>
              <a:rPr lang="de-DE" sz="15000" dirty="0">
                <a:latin typeface="HSD Sans Maschinenbau"/>
                <a:cs typeface="HSD Sans Maschinenbau"/>
              </a:rPr>
              <a:t>e</a:t>
            </a:r>
            <a:r>
              <a:rPr lang="de-DE" sz="15000" dirty="0"/>
              <a:t>n</a:t>
            </a:r>
            <a:r>
              <a:rPr lang="de-DE" sz="15000" dirty="0">
                <a:latin typeface="HSD Sans Design"/>
                <a:cs typeface="HSD Sans Design"/>
              </a:rPr>
              <a:t>d</a:t>
            </a:r>
            <a:r>
              <a:rPr lang="de-DE" sz="15000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2057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eferent/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58539" y="209217"/>
            <a:ext cx="8650554" cy="534640"/>
          </a:xfrm>
        </p:spPr>
        <p:txBody>
          <a:bodyPr lIns="0" tIns="0" rIns="0" bIns="0"/>
          <a:lstStyle/>
          <a:p>
            <a:r>
              <a:rPr lang="de-DE" dirty="0"/>
              <a:t>Vortragsthema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58539" y="2042547"/>
            <a:ext cx="8650553" cy="36440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Name Referent/in</a:t>
            </a:r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10" name="Rechteck 9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45300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42249" y="1063229"/>
            <a:ext cx="8659502" cy="3478797"/>
          </a:xfrm>
        </p:spPr>
        <p:txBody>
          <a:bodyPr>
            <a:noAutofit/>
          </a:bodyPr>
          <a:lstStyle>
            <a:lvl1pPr marL="514350" indent="-514350">
              <a:buFont typeface="+mj-lt"/>
              <a:buAutoNum type="arabicPeriod"/>
              <a:defRPr sz="2800" baseline="0"/>
            </a:lvl1pPr>
            <a:lvl5pPr>
              <a:defRPr sz="1800"/>
            </a:lvl5pPr>
          </a:lstStyle>
          <a:p>
            <a:pPr lvl="0"/>
            <a:r>
              <a:rPr lang="de-DE" dirty="0"/>
              <a:t>Aufzählung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14" name="Rechteck 13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5" name="Datumsplatzhalter 3"/>
          <p:cNvSpPr>
            <a:spLocks noGrp="1"/>
          </p:cNvSpPr>
          <p:nvPr>
            <p:ph type="dt" sz="half" idx="2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  <p:sp>
        <p:nvSpPr>
          <p:cNvPr id="2" name="Textfeld 1"/>
          <p:cNvSpPr txBox="1"/>
          <p:nvPr userDrawn="1"/>
        </p:nvSpPr>
        <p:spPr>
          <a:xfrm>
            <a:off x="242249" y="160262"/>
            <a:ext cx="4729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latin typeface="HSD Sans"/>
                <a:cs typeface="HSD Sans"/>
              </a:rPr>
              <a:t>Inhalt</a:t>
            </a:r>
          </a:p>
        </p:txBody>
      </p:sp>
    </p:spTree>
    <p:extLst>
      <p:ext uri="{BB962C8B-B14F-4D97-AF65-F5344CB8AC3E}">
        <p14:creationId xmlns:p14="http://schemas.microsoft.com/office/powerpoint/2010/main" val="3000264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ich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42244" y="1063229"/>
            <a:ext cx="8659502" cy="3531394"/>
          </a:xfrm>
        </p:spPr>
        <p:txBody>
          <a:bodyPr/>
          <a:lstStyle>
            <a:lvl1pPr marL="342900" indent="-342900">
              <a:buFont typeface="Symbol" charset="2"/>
              <a:buChar char="-"/>
              <a:defRPr/>
            </a:lvl1pPr>
            <a:lvl2pPr marL="742950" indent="-285750">
              <a:buFont typeface="Wingdings" charset="2"/>
              <a:buChar char="§"/>
              <a:defRPr/>
            </a:lvl2pPr>
            <a:lvl4pPr marL="1600200" indent="-228600">
              <a:buFont typeface="Courier New"/>
              <a:buChar char="o"/>
              <a:defRPr/>
            </a:lvl4pPr>
            <a:lvl5pPr>
              <a:defRPr sz="1800"/>
            </a:lvl5pPr>
          </a:lstStyle>
          <a:p>
            <a:pPr lvl="0"/>
            <a:r>
              <a:rPr lang="de-DE" dirty="0"/>
              <a:t>Stichpunkte hier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12" name="Titelplatzhalter 1"/>
          <p:cNvSpPr>
            <a:spLocks noGrp="1"/>
          </p:cNvSpPr>
          <p:nvPr>
            <p:ph type="title"/>
          </p:nvPr>
        </p:nvSpPr>
        <p:spPr>
          <a:xfrm>
            <a:off x="242249" y="148167"/>
            <a:ext cx="8659502" cy="8235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5" name="Datumsplatzhalter 3"/>
          <p:cNvSpPr>
            <a:spLocks noGrp="1"/>
          </p:cNvSpPr>
          <p:nvPr>
            <p:ph type="dt" sz="half" idx="2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348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/Grafik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242250" y="1063229"/>
            <a:ext cx="4092051" cy="3531394"/>
          </a:xfrm>
        </p:spPr>
        <p:txBody>
          <a:bodyPr/>
          <a:lstStyle>
            <a:lvl1pPr marL="342900" indent="-342900">
              <a:buFont typeface="Symbol" charset="2"/>
              <a:buChar char="-"/>
              <a:defRPr sz="2800"/>
            </a:lvl1pPr>
            <a:lvl2pPr marL="742950" indent="-285750">
              <a:buFont typeface="Wingdings" charset="2"/>
              <a:buChar char="§"/>
              <a:defRPr sz="2400"/>
            </a:lvl2pPr>
            <a:lvl3pPr>
              <a:defRPr sz="2000"/>
            </a:lvl3pPr>
            <a:lvl4pPr marL="1600200" indent="-228600">
              <a:buFont typeface="Courier New"/>
              <a:buChar char="o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Stichpunkte hier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853748" y="1063228"/>
            <a:ext cx="4038600" cy="3531395"/>
          </a:xfrm>
        </p:spPr>
        <p:txBody>
          <a:bodyPr/>
          <a:lstStyle>
            <a:lvl1pPr marL="342900" indent="-342900">
              <a:buFont typeface="Symbol" charset="2"/>
              <a:buChar char="-"/>
              <a:defRPr sz="28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Grafik/Bild/Tabelle hier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12" name="Titelplatzhalter 1"/>
          <p:cNvSpPr>
            <a:spLocks noGrp="1"/>
          </p:cNvSpPr>
          <p:nvPr>
            <p:ph type="title"/>
          </p:nvPr>
        </p:nvSpPr>
        <p:spPr>
          <a:xfrm>
            <a:off x="242249" y="148167"/>
            <a:ext cx="8659502" cy="8235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5" name="Rechteck 14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10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4289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/Grafik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242250" y="1063228"/>
            <a:ext cx="4092051" cy="3531394"/>
          </a:xfrm>
        </p:spPr>
        <p:txBody>
          <a:bodyPr/>
          <a:lstStyle>
            <a:lvl1pPr marL="457200" indent="-457200">
              <a:buFont typeface="Symbol" charset="2"/>
              <a:buChar char="-"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Grafik/Bild/Tabelle hier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853748" y="1063228"/>
            <a:ext cx="4038600" cy="3531395"/>
          </a:xfrm>
        </p:spPr>
        <p:txBody>
          <a:bodyPr/>
          <a:lstStyle>
            <a:lvl1pPr marL="342900" indent="-342900">
              <a:buFont typeface="Symbol" charset="2"/>
              <a:buChar char="-"/>
              <a:defRPr sz="2800" baseline="0"/>
            </a:lvl1pPr>
            <a:lvl2pPr marL="742950" indent="-285750">
              <a:buFont typeface="Wingdings" charset="2"/>
              <a:buChar char="§"/>
              <a:defRPr sz="2400"/>
            </a:lvl2pPr>
            <a:lvl3pPr>
              <a:defRPr sz="2000"/>
            </a:lvl3pPr>
            <a:lvl4pPr marL="1600200" indent="-228600">
              <a:buFont typeface="Courier New"/>
              <a:buChar char="o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Stichpunkte hier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13" name="Titelplatzhalter 1"/>
          <p:cNvSpPr>
            <a:spLocks noGrp="1"/>
          </p:cNvSpPr>
          <p:nvPr>
            <p:ph type="title"/>
          </p:nvPr>
        </p:nvSpPr>
        <p:spPr>
          <a:xfrm>
            <a:off x="242249" y="148167"/>
            <a:ext cx="8659502" cy="8235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5" name="Rechteck 14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10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7669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259815" y="1068854"/>
            <a:ext cx="4040188" cy="479822"/>
          </a:xfrm>
        </p:spPr>
        <p:txBody>
          <a:bodyPr anchor="t">
            <a:noAutofit/>
          </a:bodyPr>
          <a:lstStyle>
            <a:lvl1pPr marL="0" indent="0">
              <a:buNone/>
              <a:defRPr sz="2000" b="0" baseline="0">
                <a:latin typeface="HSD Sans"/>
                <a:cs typeface="HSD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Vergleichsüberschrift 1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9815" y="1548676"/>
            <a:ext cx="4040188" cy="3045947"/>
          </a:xfrm>
        </p:spPr>
        <p:txBody>
          <a:bodyPr/>
          <a:lstStyle>
            <a:lvl1pPr marL="342900" indent="-342900">
              <a:buFont typeface="Symbol" charset="2"/>
              <a:buChar char="-"/>
              <a:defRPr sz="2400"/>
            </a:lvl1pPr>
            <a:lvl2pPr marL="742950" indent="-285750">
              <a:buFont typeface="Wingdings" charset="2"/>
              <a:buChar char="§"/>
              <a:defRPr sz="2000"/>
            </a:lvl2pPr>
            <a:lvl3pPr>
              <a:defRPr sz="1800"/>
            </a:lvl3pPr>
            <a:lvl4pPr marL="1600200" indent="-228600">
              <a:buFont typeface="Courier New"/>
              <a:buChar char="o"/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4867317" y="1062418"/>
            <a:ext cx="4041775" cy="479822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latin typeface="HSD Sans"/>
                <a:cs typeface="HSD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Vergleichsüberschrift 2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867112" y="1548676"/>
            <a:ext cx="4041775" cy="3045947"/>
          </a:xfrm>
        </p:spPr>
        <p:txBody>
          <a:bodyPr/>
          <a:lstStyle>
            <a:lvl1pPr marL="342900" indent="-342900">
              <a:buFont typeface="Symbol" charset="2"/>
              <a:buChar char="-"/>
              <a:defRPr sz="2400"/>
            </a:lvl1pPr>
            <a:lvl2pPr marL="742950" indent="-285750">
              <a:buFont typeface="Wingdings" charset="2"/>
              <a:buChar char="§"/>
              <a:defRPr sz="2000"/>
            </a:lvl2pPr>
            <a:lvl3pPr>
              <a:defRPr sz="1800"/>
            </a:lvl3pPr>
            <a:lvl4pPr marL="1600200" indent="-228600">
              <a:buFont typeface="Courier New"/>
              <a:buChar char="o"/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16" name="Titelplatzhalter 1"/>
          <p:cNvSpPr>
            <a:spLocks noGrp="1"/>
          </p:cNvSpPr>
          <p:nvPr>
            <p:ph type="title"/>
          </p:nvPr>
        </p:nvSpPr>
        <p:spPr>
          <a:xfrm>
            <a:off x="242249" y="148167"/>
            <a:ext cx="8659502" cy="8235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7" name="Rechteck 16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8" name="Datumsplatzhalter 3"/>
          <p:cNvSpPr>
            <a:spLocks noGrp="1"/>
          </p:cNvSpPr>
          <p:nvPr>
            <p:ph type="dt" sz="half" idx="13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19" name="Foliennummernplatzhalter 5"/>
          <p:cNvSpPr>
            <a:spLocks noGrp="1"/>
          </p:cNvSpPr>
          <p:nvPr>
            <p:ph type="sldNum" sz="quarter" idx="1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2661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66337" y="204787"/>
            <a:ext cx="3008313" cy="871538"/>
          </a:xfrm>
        </p:spPr>
        <p:txBody>
          <a:bodyPr anchor="t"/>
          <a:lstStyle>
            <a:lvl1pPr algn="l">
              <a:lnSpc>
                <a:spcPct val="90000"/>
              </a:lnSpc>
              <a:defRPr sz="3000" b="0" baseline="0"/>
            </a:lvl1pPr>
          </a:lstStyle>
          <a:p>
            <a:r>
              <a:rPr lang="de-DE" dirty="0"/>
              <a:t>Mastertitel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770501" y="204788"/>
            <a:ext cx="5111750" cy="4389835"/>
          </a:xfrm>
        </p:spPr>
        <p:txBody>
          <a:bodyPr/>
          <a:lstStyle>
            <a:lvl1pPr marL="342900" indent="-342900">
              <a:buFont typeface="Symbol" charset="2"/>
              <a:buChar char="-"/>
              <a:defRPr sz="3200"/>
            </a:lvl1pPr>
            <a:lvl2pPr marL="742950" indent="-285750">
              <a:buFont typeface="Wingdings" charset="2"/>
              <a:buChar char="§"/>
              <a:defRPr sz="2800"/>
            </a:lvl2pPr>
            <a:lvl3pPr>
              <a:defRPr sz="2400"/>
            </a:lvl3pPr>
            <a:lvl4pPr marL="1600200" indent="-228600">
              <a:buFont typeface="Courier New"/>
              <a:buChar char="o"/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66337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14" name="Rechteck 13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5" name="Datumsplatzhalter 3"/>
          <p:cNvSpPr>
            <a:spLocks noGrp="1"/>
          </p:cNvSpPr>
          <p:nvPr>
            <p:ph type="dt" sz="half" idx="10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3181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Inhalt mit Beschriftung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8162" y="221305"/>
            <a:ext cx="3008313" cy="871538"/>
          </a:xfrm>
        </p:spPr>
        <p:txBody>
          <a:bodyPr anchor="t"/>
          <a:lstStyle>
            <a:lvl1pPr algn="l">
              <a:lnSpc>
                <a:spcPct val="90000"/>
              </a:lnSpc>
              <a:defRPr sz="3000" b="0"/>
            </a:lvl1pPr>
          </a:lstStyle>
          <a:p>
            <a:r>
              <a:rPr lang="de-DE" dirty="0"/>
              <a:t>Mastertitel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2285" y="221305"/>
            <a:ext cx="5111750" cy="4389835"/>
          </a:xfrm>
        </p:spPr>
        <p:txBody>
          <a:bodyPr/>
          <a:lstStyle>
            <a:lvl1pPr marL="342900" indent="-342900">
              <a:buFont typeface="Symbol" charset="2"/>
              <a:buChar char="-"/>
              <a:defRPr sz="3200"/>
            </a:lvl1pPr>
            <a:lvl2pPr marL="742950" indent="-285750">
              <a:buFont typeface="Wingdings" charset="2"/>
              <a:buChar char="§"/>
              <a:defRPr sz="2800"/>
            </a:lvl2pPr>
            <a:lvl3pPr>
              <a:defRPr sz="2400"/>
            </a:lvl3pPr>
            <a:lvl4pPr marL="1600200" indent="-228600">
              <a:buFont typeface="Courier New"/>
              <a:buChar char="o"/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5888162" y="1092843"/>
            <a:ext cx="3008313" cy="35072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14" name="Rechteck 13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5" name="Datumsplatzhalter 3"/>
          <p:cNvSpPr>
            <a:spLocks noGrp="1"/>
          </p:cNvSpPr>
          <p:nvPr>
            <p:ph type="dt" sz="half" idx="10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6096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42249" y="148167"/>
            <a:ext cx="8659502" cy="8235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42249" y="1063229"/>
            <a:ext cx="8659502" cy="35313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260996" y="4707191"/>
            <a:ext cx="5418610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8776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84" r:id="rId3"/>
    <p:sldLayoutId id="2147483650" r:id="rId4"/>
    <p:sldLayoutId id="2147483652" r:id="rId5"/>
    <p:sldLayoutId id="2147483672" r:id="rId6"/>
    <p:sldLayoutId id="2147483653" r:id="rId7"/>
    <p:sldLayoutId id="2147483656" r:id="rId8"/>
    <p:sldLayoutId id="2147483673" r:id="rId9"/>
    <p:sldLayoutId id="2147483675" r:id="rId10"/>
    <p:sldLayoutId id="214748368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2" r:id="rId17"/>
    <p:sldLayoutId id="2147483683" r:id="rId18"/>
  </p:sldLayoutIdLst>
  <p:hf hdr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3500" kern="1200">
          <a:solidFill>
            <a:schemeClr val="tx1"/>
          </a:solidFill>
          <a:latin typeface="HSD Sans"/>
          <a:ea typeface="+mj-ea"/>
          <a:cs typeface="HSD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amblin/Mirai-Source-Code" TargetMode="Externa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amblin/Mirai-Source-Code/blob/master/mirai/bot/scanner.c" TargetMode="Externa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amblin/Mirai-Source-Code/blob/master/mirai/bot/table.c" TargetMode="Externa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amblin/Mirai-Source-Code/blob/master/mirai/bot/rand.c" TargetMode="Externa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gamblin/Mirai-Source-Code/blob/master/mirai/bot/rand.c" TargetMode="Externa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sv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sv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Modul D3.2 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3600" dirty="0"/>
              <a:t>DDoS – Attacken </a:t>
            </a:r>
            <a:br>
              <a:rPr lang="de-DE" sz="3600" dirty="0"/>
            </a:br>
            <a:r>
              <a:rPr lang="de-DE" sz="3600" dirty="0"/>
              <a:t>was kann getan werden?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971375E-260F-AF13-79F0-4AF9E52E232D}"/>
              </a:ext>
            </a:extLst>
          </p:cNvPr>
          <p:cNvSpPr txBox="1"/>
          <p:nvPr/>
        </p:nvSpPr>
        <p:spPr>
          <a:xfrm>
            <a:off x="200234" y="4084764"/>
            <a:ext cx="393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Referent: Dr. Jörg Cosfeld</a:t>
            </a:r>
          </a:p>
        </p:txBody>
      </p:sp>
    </p:spTree>
    <p:extLst>
      <p:ext uri="{BB962C8B-B14F-4D97-AF65-F5344CB8AC3E}">
        <p14:creationId xmlns:p14="http://schemas.microsoft.com/office/powerpoint/2010/main" val="1916215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10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10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78558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Ziel</a:t>
            </a:r>
            <a:r>
              <a:rPr lang="de-DE" dirty="0"/>
              <a:t>: </a:t>
            </a:r>
          </a:p>
          <a:p>
            <a:endParaRPr lang="de-DE" dirty="0"/>
          </a:p>
          <a:p>
            <a:r>
              <a:rPr lang="de-DE" dirty="0"/>
              <a:t>Ausgesuchte IT Systeme koordiniert mit einer großen Last spezieller Anfragen durch Erschöpfung der verfügbaren Ressourcen</a:t>
            </a:r>
            <a:br>
              <a:rPr lang="de-DE" dirty="0"/>
            </a:b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 CPU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 RAM - Zwischenspeicher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 Bandbreite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lahmzulegen.</a:t>
            </a:r>
          </a:p>
        </p:txBody>
      </p:sp>
    </p:spTree>
    <p:extLst>
      <p:ext uri="{BB962C8B-B14F-4D97-AF65-F5344CB8AC3E}">
        <p14:creationId xmlns:p14="http://schemas.microsoft.com/office/powerpoint/2010/main" val="1938292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11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11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78558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Ziel</a:t>
            </a:r>
            <a:r>
              <a:rPr lang="de-DE" dirty="0"/>
              <a:t>: </a:t>
            </a:r>
          </a:p>
          <a:p>
            <a:endParaRPr lang="de-DE" dirty="0"/>
          </a:p>
          <a:p>
            <a:r>
              <a:rPr lang="de-DE" dirty="0"/>
              <a:t>Ausgesuchte IT Systeme koordiniert mit einer großen Last spezieller Anfragen durch Erschöpfung der verfügbaren Ressourcen</a:t>
            </a:r>
            <a:br>
              <a:rPr lang="de-DE" dirty="0"/>
            </a:br>
            <a:endParaRPr lang="de-DE" dirty="0"/>
          </a:p>
          <a:p>
            <a:endParaRPr lang="de-DE" dirty="0"/>
          </a:p>
          <a:p>
            <a:r>
              <a:rPr lang="de-DE" dirty="0"/>
              <a:t>Was sind die Kenngrößen eines </a:t>
            </a:r>
            <a:r>
              <a:rPr lang="de-DE" dirty="0" err="1"/>
              <a:t>Botnetzwerkes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/>
              <a:t>Stichwort Bandbreite. 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Grafik 3" descr="Hilfe">
            <a:extLst>
              <a:ext uri="{FF2B5EF4-FFF2-40B4-BE49-F238E27FC236}">
                <a16:creationId xmlns:a16="http://schemas.microsoft.com/office/drawing/2014/main" id="{F2DE7B46-3041-B22D-2848-9EA5FBC41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1206" y="353620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06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12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12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785583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Ziel</a:t>
            </a:r>
            <a:r>
              <a:rPr lang="de-DE" dirty="0"/>
              <a:t>: </a:t>
            </a:r>
          </a:p>
          <a:p>
            <a:endParaRPr lang="de-DE" dirty="0"/>
          </a:p>
          <a:p>
            <a:r>
              <a:rPr lang="de-DE" dirty="0"/>
              <a:t>Ausgesuchte IT Systeme koordiniert mit einer großen Last spezieller Anfragen durch Erschöpfung der verfügbaren Ressourcen</a:t>
            </a:r>
            <a:br>
              <a:rPr lang="de-DE" dirty="0"/>
            </a:br>
            <a:endParaRPr lang="de-DE" dirty="0"/>
          </a:p>
          <a:p>
            <a:endParaRPr lang="de-DE" dirty="0"/>
          </a:p>
          <a:p>
            <a:r>
              <a:rPr lang="de-DE" dirty="0"/>
              <a:t>Was sind die Kenngrößen eines </a:t>
            </a:r>
            <a:r>
              <a:rPr lang="de-DE" dirty="0" err="1"/>
              <a:t>Botnetzwerkes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/>
              <a:t>Stichwort Bandbreite. 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100.000</a:t>
            </a:r>
            <a:r>
              <a:rPr lang="de-DE" dirty="0"/>
              <a:t> Bots mit 100 </a:t>
            </a:r>
            <a:r>
              <a:rPr lang="de-DE" dirty="0" err="1"/>
              <a:t>Kbits</a:t>
            </a:r>
            <a:r>
              <a:rPr lang="en-US" dirty="0"/>
              <a:t>/s upstream </a:t>
            </a:r>
            <a:r>
              <a:rPr lang="en-US" b="1" dirty="0"/>
              <a:t>= 10 </a:t>
            </a:r>
            <a:r>
              <a:rPr lang="en-US" b="1" dirty="0" err="1"/>
              <a:t>Gbits</a:t>
            </a:r>
            <a:r>
              <a:rPr lang="en-US" b="1" dirty="0"/>
              <a:t>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500.000</a:t>
            </a:r>
            <a:r>
              <a:rPr lang="en-US" dirty="0"/>
              <a:t> Bots </a:t>
            </a:r>
            <a:r>
              <a:rPr lang="en-US" dirty="0" err="1"/>
              <a:t>mit</a:t>
            </a:r>
            <a:r>
              <a:rPr lang="en-US" dirty="0"/>
              <a:t> 200 Kbits/s upstream </a:t>
            </a:r>
            <a:r>
              <a:rPr lang="en-US" b="1" dirty="0"/>
              <a:t>= 100 </a:t>
            </a:r>
            <a:r>
              <a:rPr lang="en-US" b="1" dirty="0" err="1"/>
              <a:t>Gbits</a:t>
            </a:r>
            <a:r>
              <a:rPr lang="en-US" b="1" dirty="0"/>
              <a:t>/s</a:t>
            </a:r>
            <a:r>
              <a:rPr lang="en-US" dirty="0"/>
              <a:t> 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AFC5F2-97DA-C88D-21FD-487564922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400" y="2117531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265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13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13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785583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Ziel</a:t>
            </a:r>
            <a:r>
              <a:rPr lang="de-DE" dirty="0"/>
              <a:t>: </a:t>
            </a:r>
          </a:p>
          <a:p>
            <a:endParaRPr lang="de-DE" dirty="0"/>
          </a:p>
          <a:p>
            <a:r>
              <a:rPr lang="de-DE" dirty="0"/>
              <a:t>Ausgesuchte IT Systeme koordiniert mit einer großen Last spezieller Anfragen durch Erschöpfung der verfügbaren Ressourcen</a:t>
            </a:r>
            <a:br>
              <a:rPr lang="de-DE" dirty="0"/>
            </a:br>
            <a:endParaRPr lang="de-DE" dirty="0"/>
          </a:p>
          <a:p>
            <a:endParaRPr lang="de-DE" dirty="0"/>
          </a:p>
          <a:p>
            <a:r>
              <a:rPr lang="de-DE" dirty="0"/>
              <a:t>Was sind die Kenngrößen eines </a:t>
            </a:r>
            <a:r>
              <a:rPr lang="de-DE" dirty="0" err="1"/>
              <a:t>Botnetzwerkes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/>
              <a:t>Stichwort Bandbreite. 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100.000</a:t>
            </a:r>
            <a:r>
              <a:rPr lang="de-DE" dirty="0"/>
              <a:t> Bots mit 100 </a:t>
            </a:r>
            <a:r>
              <a:rPr lang="de-DE" dirty="0" err="1"/>
              <a:t>Kbits</a:t>
            </a:r>
            <a:r>
              <a:rPr lang="en-US" dirty="0"/>
              <a:t>/s upstream </a:t>
            </a:r>
            <a:r>
              <a:rPr lang="en-US" b="1" dirty="0"/>
              <a:t>= 10 </a:t>
            </a:r>
            <a:r>
              <a:rPr lang="en-US" b="1" dirty="0" err="1"/>
              <a:t>Gbits</a:t>
            </a:r>
            <a:r>
              <a:rPr lang="en-US" b="1" dirty="0"/>
              <a:t>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500.000</a:t>
            </a:r>
            <a:r>
              <a:rPr lang="en-US" dirty="0"/>
              <a:t> Bots </a:t>
            </a:r>
            <a:r>
              <a:rPr lang="en-US" dirty="0" err="1"/>
              <a:t>mit</a:t>
            </a:r>
            <a:r>
              <a:rPr lang="en-US" dirty="0"/>
              <a:t> 200 Kbits/s upstream </a:t>
            </a:r>
            <a:r>
              <a:rPr lang="en-US" b="1" dirty="0"/>
              <a:t>= 100 </a:t>
            </a:r>
            <a:r>
              <a:rPr lang="en-US" b="1" dirty="0" err="1"/>
              <a:t>Gbits</a:t>
            </a:r>
            <a:r>
              <a:rPr lang="en-US" b="1" dirty="0"/>
              <a:t>/s</a:t>
            </a:r>
            <a:r>
              <a:rPr lang="en-US" dirty="0"/>
              <a:t> 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AFC5F2-97DA-C88D-21FD-487564922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52" y="782641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0EC2719B-C049-F4B6-3955-71AF0B074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67" y="794965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3281F0C-34C4-CCE3-DB09-A9C409FE2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85" y="807289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9802AC90-41BC-A73C-C5BA-D04EB243D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70" y="801127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6A1C0652-4332-5F2A-6891-67BCF3B49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182" y="819613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CED88F85-1014-C563-B4DE-ECEFE9B21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599" y="870040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F93F1D87-276B-DE55-A079-8761326C0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891" y="860802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D38659DE-AB90-E0C5-75AA-79212F6C3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774" y="908536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8138A6BE-9447-01F0-01D7-2C02A60FE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30" y="935041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3F45F94E-C28C-4465-B2FF-485BE1B0B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028" y="990233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265ECAE4-658D-5F56-F58E-D0ACE3A96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815" y="1001614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F36CEB8A-7C63-E10C-73D4-CC7D084DF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950" y="1014160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62E74A17-D3D1-2835-5ABF-9E90E4CA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840" y="1021517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B8783521-9EE1-2F0F-F99E-59C0CD4FE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801" y="1052431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7EAF8BBD-963B-A70C-EC00-00E19B94B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224" y="1008719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BA3B2EDB-3C23-BCFF-1A2C-E1FC9D2CD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166" y="1073454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C7917274-AA2A-A152-896E-533BC3070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762" y="1034315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8B711555-A670-D9BF-E434-18521E90F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960" y="1097905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08542BDB-A7FE-0B32-C483-E6E966E27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197" y="1182227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2">
            <a:extLst>
              <a:ext uri="{FF2B5EF4-FFF2-40B4-BE49-F238E27FC236}">
                <a16:creationId xmlns:a16="http://schemas.microsoft.com/office/drawing/2014/main" id="{726EC3CD-E5B9-7323-B2D0-633AD067E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322" y="1291722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2">
            <a:extLst>
              <a:ext uri="{FF2B5EF4-FFF2-40B4-BE49-F238E27FC236}">
                <a16:creationId xmlns:a16="http://schemas.microsoft.com/office/drawing/2014/main" id="{1483BFD5-0BB0-20E2-249C-BB347183B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139" y="1550067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2">
            <a:extLst>
              <a:ext uri="{FF2B5EF4-FFF2-40B4-BE49-F238E27FC236}">
                <a16:creationId xmlns:a16="http://schemas.microsoft.com/office/drawing/2014/main" id="{DB021894-F29C-9FE2-CC8C-14F614359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956" y="1731240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2">
            <a:extLst>
              <a:ext uri="{FF2B5EF4-FFF2-40B4-BE49-F238E27FC236}">
                <a16:creationId xmlns:a16="http://schemas.microsoft.com/office/drawing/2014/main" id="{192B8E34-8577-70AA-491E-0ECD2210B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39" y="1547620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2">
            <a:extLst>
              <a:ext uri="{FF2B5EF4-FFF2-40B4-BE49-F238E27FC236}">
                <a16:creationId xmlns:a16="http://schemas.microsoft.com/office/drawing/2014/main" id="{6AC6B008-BE7D-B500-07F9-4E5D9641C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54" y="1559944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2">
            <a:extLst>
              <a:ext uri="{FF2B5EF4-FFF2-40B4-BE49-F238E27FC236}">
                <a16:creationId xmlns:a16="http://schemas.microsoft.com/office/drawing/2014/main" id="{63B16B22-2C9C-4F9A-1103-D16041F43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72" y="1572268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2">
            <a:extLst>
              <a:ext uri="{FF2B5EF4-FFF2-40B4-BE49-F238E27FC236}">
                <a16:creationId xmlns:a16="http://schemas.microsoft.com/office/drawing/2014/main" id="{D7A073E5-97DF-2611-D232-FCDF14FD0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657" y="1566106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2">
            <a:extLst>
              <a:ext uri="{FF2B5EF4-FFF2-40B4-BE49-F238E27FC236}">
                <a16:creationId xmlns:a16="http://schemas.microsoft.com/office/drawing/2014/main" id="{3F74DE50-6EDC-CE74-EC9B-1FF9A9173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169" y="1584592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2">
            <a:extLst>
              <a:ext uri="{FF2B5EF4-FFF2-40B4-BE49-F238E27FC236}">
                <a16:creationId xmlns:a16="http://schemas.microsoft.com/office/drawing/2014/main" id="{720F179C-88A3-8AB4-8F31-1BBAA9BC9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586" y="1635019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2">
            <a:extLst>
              <a:ext uri="{FF2B5EF4-FFF2-40B4-BE49-F238E27FC236}">
                <a16:creationId xmlns:a16="http://schemas.microsoft.com/office/drawing/2014/main" id="{19623170-EB6C-0A80-CD39-18813F518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78" y="1625781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2">
            <a:extLst>
              <a:ext uri="{FF2B5EF4-FFF2-40B4-BE49-F238E27FC236}">
                <a16:creationId xmlns:a16="http://schemas.microsoft.com/office/drawing/2014/main" id="{E690835F-B7BA-9C0F-832C-5FF85D3CB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761" y="1673515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2">
            <a:extLst>
              <a:ext uri="{FF2B5EF4-FFF2-40B4-BE49-F238E27FC236}">
                <a16:creationId xmlns:a16="http://schemas.microsoft.com/office/drawing/2014/main" id="{10EDF0A1-3992-882C-1BED-7617425B9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017" y="1700020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2">
            <a:extLst>
              <a:ext uri="{FF2B5EF4-FFF2-40B4-BE49-F238E27FC236}">
                <a16:creationId xmlns:a16="http://schemas.microsoft.com/office/drawing/2014/main" id="{F755AE9D-C0EC-2E3F-ED00-CBE09812B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015" y="1755212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2">
            <a:extLst>
              <a:ext uri="{FF2B5EF4-FFF2-40B4-BE49-F238E27FC236}">
                <a16:creationId xmlns:a16="http://schemas.microsoft.com/office/drawing/2014/main" id="{BB14E0F9-D04E-E637-C35F-8C4DD4FDD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802" y="1766593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2">
            <a:extLst>
              <a:ext uri="{FF2B5EF4-FFF2-40B4-BE49-F238E27FC236}">
                <a16:creationId xmlns:a16="http://schemas.microsoft.com/office/drawing/2014/main" id="{792550BE-19AD-F597-BDB6-6D8B3A2E4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937" y="1779139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2">
            <a:extLst>
              <a:ext uri="{FF2B5EF4-FFF2-40B4-BE49-F238E27FC236}">
                <a16:creationId xmlns:a16="http://schemas.microsoft.com/office/drawing/2014/main" id="{D1BB92D3-0C44-F643-7733-2544494C0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827" y="1786496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2">
            <a:extLst>
              <a:ext uri="{FF2B5EF4-FFF2-40B4-BE49-F238E27FC236}">
                <a16:creationId xmlns:a16="http://schemas.microsoft.com/office/drawing/2014/main" id="{BDBEF355-5EE1-B975-1CAD-3E8DDAB24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788" y="1817410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2">
            <a:extLst>
              <a:ext uri="{FF2B5EF4-FFF2-40B4-BE49-F238E27FC236}">
                <a16:creationId xmlns:a16="http://schemas.microsoft.com/office/drawing/2014/main" id="{793C2651-96DA-888F-F033-37A80FEEE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211" y="1773698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">
            <a:extLst>
              <a:ext uri="{FF2B5EF4-FFF2-40B4-BE49-F238E27FC236}">
                <a16:creationId xmlns:a16="http://schemas.microsoft.com/office/drawing/2014/main" id="{4A4C3BB3-9896-58D7-C59B-36FD14DC5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153" y="1838433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">
            <a:extLst>
              <a:ext uri="{FF2B5EF4-FFF2-40B4-BE49-F238E27FC236}">
                <a16:creationId xmlns:a16="http://schemas.microsoft.com/office/drawing/2014/main" id="{61830FE0-85B0-C768-4C44-C88E09B66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749" y="1799294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">
            <a:extLst>
              <a:ext uri="{FF2B5EF4-FFF2-40B4-BE49-F238E27FC236}">
                <a16:creationId xmlns:a16="http://schemas.microsoft.com/office/drawing/2014/main" id="{F6EE3F8B-B785-848B-4CE3-0B3C43068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947" y="1862884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">
            <a:extLst>
              <a:ext uri="{FF2B5EF4-FFF2-40B4-BE49-F238E27FC236}">
                <a16:creationId xmlns:a16="http://schemas.microsoft.com/office/drawing/2014/main" id="{124772B4-F19F-278B-8030-9C149FA56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184" y="1947206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">
            <a:extLst>
              <a:ext uri="{FF2B5EF4-FFF2-40B4-BE49-F238E27FC236}">
                <a16:creationId xmlns:a16="http://schemas.microsoft.com/office/drawing/2014/main" id="{AD20CC89-9354-09B5-48C4-F7C962C99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309" y="2056701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">
            <a:extLst>
              <a:ext uri="{FF2B5EF4-FFF2-40B4-BE49-F238E27FC236}">
                <a16:creationId xmlns:a16="http://schemas.microsoft.com/office/drawing/2014/main" id="{E1BCEFB1-E449-3190-55EB-9F6959FD1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126" y="2315046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">
            <a:extLst>
              <a:ext uri="{FF2B5EF4-FFF2-40B4-BE49-F238E27FC236}">
                <a16:creationId xmlns:a16="http://schemas.microsoft.com/office/drawing/2014/main" id="{8AB481F5-DD87-7098-4455-3C6231EDC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943" y="2496219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">
            <a:extLst>
              <a:ext uri="{FF2B5EF4-FFF2-40B4-BE49-F238E27FC236}">
                <a16:creationId xmlns:a16="http://schemas.microsoft.com/office/drawing/2014/main" id="{63CFEB80-CC58-0616-8B8C-E7109BB0B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2" y="2456894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">
            <a:extLst>
              <a:ext uri="{FF2B5EF4-FFF2-40B4-BE49-F238E27FC236}">
                <a16:creationId xmlns:a16="http://schemas.microsoft.com/office/drawing/2014/main" id="{818F4DF1-904A-576B-3235-B219B5967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17" y="2469218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2">
            <a:extLst>
              <a:ext uri="{FF2B5EF4-FFF2-40B4-BE49-F238E27FC236}">
                <a16:creationId xmlns:a16="http://schemas.microsoft.com/office/drawing/2014/main" id="{7EB0A5C9-C97A-8CEE-E5BA-04DC367C2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35" y="2481542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2">
            <a:extLst>
              <a:ext uri="{FF2B5EF4-FFF2-40B4-BE49-F238E27FC236}">
                <a16:creationId xmlns:a16="http://schemas.microsoft.com/office/drawing/2014/main" id="{757BAE64-BF90-9852-6785-9B16A467B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120" y="2475380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" name="Picture 2">
            <a:extLst>
              <a:ext uri="{FF2B5EF4-FFF2-40B4-BE49-F238E27FC236}">
                <a16:creationId xmlns:a16="http://schemas.microsoft.com/office/drawing/2014/main" id="{3E4564ED-3EC4-0208-2C0D-A5134751E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632" y="2493866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2">
            <a:extLst>
              <a:ext uri="{FF2B5EF4-FFF2-40B4-BE49-F238E27FC236}">
                <a16:creationId xmlns:a16="http://schemas.microsoft.com/office/drawing/2014/main" id="{4BB8EEBF-3DE7-98E3-4352-75144B766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049" y="2544293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Picture 2">
            <a:extLst>
              <a:ext uri="{FF2B5EF4-FFF2-40B4-BE49-F238E27FC236}">
                <a16:creationId xmlns:a16="http://schemas.microsoft.com/office/drawing/2014/main" id="{9B4217BD-24DD-1DFD-AE6E-A8DE0A617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341" y="2535055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2">
            <a:extLst>
              <a:ext uri="{FF2B5EF4-FFF2-40B4-BE49-F238E27FC236}">
                <a16:creationId xmlns:a16="http://schemas.microsoft.com/office/drawing/2014/main" id="{CE19B475-984A-E52B-75FE-226BA8A3E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224" y="2582789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9" name="Picture 2">
            <a:extLst>
              <a:ext uri="{FF2B5EF4-FFF2-40B4-BE49-F238E27FC236}">
                <a16:creationId xmlns:a16="http://schemas.microsoft.com/office/drawing/2014/main" id="{0473CEF4-382C-9325-D904-00F75BACD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480" y="2609294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2">
            <a:extLst>
              <a:ext uri="{FF2B5EF4-FFF2-40B4-BE49-F238E27FC236}">
                <a16:creationId xmlns:a16="http://schemas.microsoft.com/office/drawing/2014/main" id="{0C8E1C1A-B3DE-3ECE-BDCB-09A9DC0E5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478" y="2664486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1" name="Picture 2">
            <a:extLst>
              <a:ext uri="{FF2B5EF4-FFF2-40B4-BE49-F238E27FC236}">
                <a16:creationId xmlns:a16="http://schemas.microsoft.com/office/drawing/2014/main" id="{1AC44189-EF15-A3A7-76BB-D2B8C5DCE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265" y="2675867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2">
            <a:extLst>
              <a:ext uri="{FF2B5EF4-FFF2-40B4-BE49-F238E27FC236}">
                <a16:creationId xmlns:a16="http://schemas.microsoft.com/office/drawing/2014/main" id="{E1DB5256-A4A3-A302-0E6F-642E4FD8A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400" y="2688413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3" name="Picture 2">
            <a:extLst>
              <a:ext uri="{FF2B5EF4-FFF2-40B4-BE49-F238E27FC236}">
                <a16:creationId xmlns:a16="http://schemas.microsoft.com/office/drawing/2014/main" id="{D80224A8-15CD-443A-31FC-94C2CE178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290" y="2695770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2">
            <a:extLst>
              <a:ext uri="{FF2B5EF4-FFF2-40B4-BE49-F238E27FC236}">
                <a16:creationId xmlns:a16="http://schemas.microsoft.com/office/drawing/2014/main" id="{3666184C-235C-787E-D9FA-91EE26FEE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251" y="2726684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" name="Picture 2">
            <a:extLst>
              <a:ext uri="{FF2B5EF4-FFF2-40B4-BE49-F238E27FC236}">
                <a16:creationId xmlns:a16="http://schemas.microsoft.com/office/drawing/2014/main" id="{4670C502-D59C-4D6A-DA68-C39B995AD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674" y="2682972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2">
            <a:extLst>
              <a:ext uri="{FF2B5EF4-FFF2-40B4-BE49-F238E27FC236}">
                <a16:creationId xmlns:a16="http://schemas.microsoft.com/office/drawing/2014/main" id="{42600E05-DDC2-00EB-E938-BBE6240ED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616" y="2747707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7" name="Picture 2">
            <a:extLst>
              <a:ext uri="{FF2B5EF4-FFF2-40B4-BE49-F238E27FC236}">
                <a16:creationId xmlns:a16="http://schemas.microsoft.com/office/drawing/2014/main" id="{F648AA1C-33D6-AD46-5F4A-342E97D64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212" y="2708568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2">
            <a:extLst>
              <a:ext uri="{FF2B5EF4-FFF2-40B4-BE49-F238E27FC236}">
                <a16:creationId xmlns:a16="http://schemas.microsoft.com/office/drawing/2014/main" id="{E84CA613-9F51-3490-5E15-AA1C06846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410" y="2772158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9" name="Picture 2">
            <a:extLst>
              <a:ext uri="{FF2B5EF4-FFF2-40B4-BE49-F238E27FC236}">
                <a16:creationId xmlns:a16="http://schemas.microsoft.com/office/drawing/2014/main" id="{E4CB98D8-0273-586B-EFCD-39492E1CD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647" y="2856480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2">
            <a:extLst>
              <a:ext uri="{FF2B5EF4-FFF2-40B4-BE49-F238E27FC236}">
                <a16:creationId xmlns:a16="http://schemas.microsoft.com/office/drawing/2014/main" id="{00A16F33-E69A-33F8-5265-FC17EF85A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772" y="2965975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1" name="Picture 2">
            <a:extLst>
              <a:ext uri="{FF2B5EF4-FFF2-40B4-BE49-F238E27FC236}">
                <a16:creationId xmlns:a16="http://schemas.microsoft.com/office/drawing/2014/main" id="{AC91BB16-677F-FEA9-4C46-124E0E00F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589" y="3224320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2">
            <a:extLst>
              <a:ext uri="{FF2B5EF4-FFF2-40B4-BE49-F238E27FC236}">
                <a16:creationId xmlns:a16="http://schemas.microsoft.com/office/drawing/2014/main" id="{E6AC00EE-DBD2-F26C-4700-5621C2B71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406" y="3405493"/>
            <a:ext cx="2245351" cy="22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706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14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14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78558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Neue Bedrohung durch IoT Botnetze</a:t>
            </a:r>
          </a:p>
          <a:p>
            <a:endParaRPr lang="de-DE" b="1" dirty="0"/>
          </a:p>
          <a:p>
            <a:r>
              <a:rPr lang="de-DE" b="1" dirty="0"/>
              <a:t>Definition:</a:t>
            </a:r>
          </a:p>
          <a:p>
            <a:endParaRPr lang="de-DE" b="1" dirty="0"/>
          </a:p>
          <a:p>
            <a:r>
              <a:rPr lang="de-DE" dirty="0"/>
              <a:t>Internet </a:t>
            </a:r>
            <a:r>
              <a:rPr lang="de-DE" dirty="0" err="1"/>
              <a:t>of</a:t>
            </a:r>
            <a:r>
              <a:rPr lang="de-DE" dirty="0"/>
              <a:t> Things ist ein Sammelbegriff für Technologien einer globalen Infrastruktur die alles miteinander verknüpft. </a:t>
            </a:r>
          </a:p>
          <a:p>
            <a:endParaRPr lang="de-DE" b="1" dirty="0"/>
          </a:p>
          <a:p>
            <a:endParaRPr lang="de-DE" b="1" dirty="0"/>
          </a:p>
          <a:p>
            <a:r>
              <a:rPr lang="de-DE" dirty="0"/>
              <a:t> </a:t>
            </a:r>
          </a:p>
          <a:p>
            <a:br>
              <a:rPr lang="de-DE" dirty="0"/>
            </a:b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532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15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15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42516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Neue Bedrohung durch IoT Botnetze</a:t>
            </a:r>
          </a:p>
          <a:p>
            <a:endParaRPr lang="de-DE" b="1" dirty="0"/>
          </a:p>
          <a:p>
            <a:r>
              <a:rPr lang="de-DE" b="1" dirty="0"/>
              <a:t>Definition:</a:t>
            </a:r>
          </a:p>
          <a:p>
            <a:endParaRPr lang="de-DE" b="1" dirty="0"/>
          </a:p>
          <a:p>
            <a:r>
              <a:rPr lang="de-DE" dirty="0"/>
              <a:t>Internet </a:t>
            </a:r>
            <a:r>
              <a:rPr lang="de-DE" dirty="0" err="1"/>
              <a:t>of</a:t>
            </a:r>
            <a:r>
              <a:rPr lang="de-DE" dirty="0"/>
              <a:t> Things ist ein Sammelbegriff für Technologien einer globalen Infrastruktur die alles miteinander verknüpft. </a:t>
            </a:r>
          </a:p>
          <a:p>
            <a:endParaRPr lang="de-DE" b="1" dirty="0"/>
          </a:p>
          <a:p>
            <a:endParaRPr lang="de-DE" b="1" dirty="0"/>
          </a:p>
          <a:p>
            <a:r>
              <a:rPr lang="de-DE" dirty="0"/>
              <a:t> </a:t>
            </a:r>
          </a:p>
          <a:p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4A1A6D8-468B-12E1-0E85-0B9120771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436807"/>
            <a:ext cx="4343139" cy="259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7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16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16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81228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Neue Bedrohung durch IoT Botnetze</a:t>
            </a:r>
          </a:p>
          <a:p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Botnetzwerk</a:t>
            </a:r>
            <a:r>
              <a:rPr lang="de-DE" dirty="0"/>
              <a:t> Mirai bestand aus mehreren mio. kompromittierter IoT Geräten</a:t>
            </a:r>
          </a:p>
          <a:p>
            <a:endParaRPr lang="de-DE" b="1" dirty="0"/>
          </a:p>
          <a:p>
            <a:r>
              <a:rPr lang="de-DE" dirty="0"/>
              <a:t> </a:t>
            </a:r>
          </a:p>
          <a:p>
            <a:br>
              <a:rPr lang="de-DE" dirty="0"/>
            </a:b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2070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17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17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81228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Neue Bedrohung durch IoT Botnetze</a:t>
            </a:r>
          </a:p>
          <a:p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Botnetzwerk</a:t>
            </a:r>
            <a:r>
              <a:rPr lang="de-DE" dirty="0"/>
              <a:t> Mirai bestand aus mehreren mio. kompromittierter IoT Geräten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Mirai</a:t>
            </a:r>
            <a:r>
              <a:rPr lang="de-DE" dirty="0"/>
              <a:t> nutzt die </a:t>
            </a:r>
            <a:r>
              <a:rPr lang="de-DE" b="1" dirty="0"/>
              <a:t>Tatsache</a:t>
            </a:r>
            <a:r>
              <a:rPr lang="de-DE" dirty="0"/>
              <a:t> aus, dass immer mehr </a:t>
            </a:r>
            <a:r>
              <a:rPr lang="de-DE" b="1" dirty="0"/>
              <a:t>Alltagsgegenstände</a:t>
            </a:r>
            <a:r>
              <a:rPr lang="de-DE" dirty="0"/>
              <a:t> wie </a:t>
            </a:r>
            <a:r>
              <a:rPr lang="de-DE" b="1" dirty="0"/>
              <a:t>Router</a:t>
            </a:r>
            <a:r>
              <a:rPr lang="de-DE" dirty="0"/>
              <a:t>, </a:t>
            </a:r>
            <a:r>
              <a:rPr lang="de-DE" b="1" dirty="0"/>
              <a:t>CCTV-Überwachungssysteme</a:t>
            </a:r>
            <a:r>
              <a:rPr lang="de-DE" dirty="0"/>
              <a:t>, </a:t>
            </a:r>
            <a:r>
              <a:rPr lang="de-DE" b="1" dirty="0"/>
              <a:t>Digital Video Recorder</a:t>
            </a:r>
            <a:r>
              <a:rPr lang="de-DE" dirty="0"/>
              <a:t> oder </a:t>
            </a:r>
            <a:r>
              <a:rPr lang="de-DE" b="1" dirty="0"/>
              <a:t>Fernseher mit dem Internet verbunden sind</a:t>
            </a:r>
          </a:p>
          <a:p>
            <a:endParaRPr lang="de-DE" b="1" dirty="0"/>
          </a:p>
          <a:p>
            <a:r>
              <a:rPr lang="de-DE" dirty="0"/>
              <a:t> </a:t>
            </a:r>
          </a:p>
          <a:p>
            <a:br>
              <a:rPr lang="de-DE" dirty="0"/>
            </a:b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6512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18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18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81228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Neue Bedrohung durch IoT Botnetze</a:t>
            </a:r>
          </a:p>
          <a:p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Botnetzwerk</a:t>
            </a:r>
            <a:r>
              <a:rPr lang="de-DE" dirty="0"/>
              <a:t> Mirai bestand aus mehreren mio. kompromittierter IoT Geräten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Mirai</a:t>
            </a:r>
            <a:r>
              <a:rPr lang="de-DE" dirty="0"/>
              <a:t> nutzt die </a:t>
            </a:r>
            <a:r>
              <a:rPr lang="de-DE" b="1" dirty="0"/>
              <a:t>Tatsache</a:t>
            </a:r>
            <a:r>
              <a:rPr lang="de-DE" dirty="0"/>
              <a:t> aus, dass immer mehr </a:t>
            </a:r>
            <a:r>
              <a:rPr lang="de-DE" b="1" dirty="0"/>
              <a:t>Alltagsgegenstände</a:t>
            </a:r>
            <a:r>
              <a:rPr lang="de-DE" dirty="0"/>
              <a:t> wie </a:t>
            </a:r>
            <a:r>
              <a:rPr lang="de-DE" b="1" dirty="0"/>
              <a:t>Router</a:t>
            </a:r>
            <a:r>
              <a:rPr lang="de-DE" dirty="0"/>
              <a:t>, </a:t>
            </a:r>
            <a:r>
              <a:rPr lang="de-DE" b="1" dirty="0"/>
              <a:t>CCTV-Überwachungssysteme</a:t>
            </a:r>
            <a:r>
              <a:rPr lang="de-DE" dirty="0"/>
              <a:t>, </a:t>
            </a:r>
            <a:r>
              <a:rPr lang="de-DE" b="1" dirty="0"/>
              <a:t>Digital Video Recorder</a:t>
            </a:r>
            <a:r>
              <a:rPr lang="de-DE" dirty="0"/>
              <a:t> oder </a:t>
            </a:r>
            <a:r>
              <a:rPr lang="de-DE" b="1" dirty="0"/>
              <a:t>Fernseher mit dem Internet verbunden sind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Die </a:t>
            </a:r>
            <a:r>
              <a:rPr lang="de-DE" b="1" dirty="0"/>
              <a:t>Software</a:t>
            </a:r>
            <a:r>
              <a:rPr lang="de-DE" dirty="0"/>
              <a:t> scannt das Netz nach </a:t>
            </a:r>
            <a:r>
              <a:rPr lang="de-DE" b="1" dirty="0"/>
              <a:t>Sicherheitslücken</a:t>
            </a:r>
            <a:r>
              <a:rPr lang="de-DE" dirty="0"/>
              <a:t> bei solchen </a:t>
            </a:r>
            <a:r>
              <a:rPr lang="de-DE" b="1" dirty="0"/>
              <a:t>Geräten mit werkseitig aufgespielter Betriebssoftware </a:t>
            </a:r>
            <a:r>
              <a:rPr lang="de-DE" dirty="0"/>
              <a:t>und versucht dann, </a:t>
            </a:r>
            <a:r>
              <a:rPr lang="de-DE" b="1" dirty="0"/>
              <a:t>Schadcode auf diese aufzuspielen</a:t>
            </a:r>
            <a:r>
              <a:rPr lang="de-DE" dirty="0"/>
              <a:t>.</a:t>
            </a:r>
          </a:p>
          <a:p>
            <a:endParaRPr lang="de-DE" b="1" dirty="0"/>
          </a:p>
          <a:p>
            <a:r>
              <a:rPr lang="de-DE" dirty="0"/>
              <a:t> </a:t>
            </a:r>
          </a:p>
          <a:p>
            <a:br>
              <a:rPr lang="de-DE" dirty="0"/>
            </a:b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799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19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19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81228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Neue Bedrohung durch IoT Botnetze</a:t>
            </a:r>
          </a:p>
          <a:p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Botnetzwerk</a:t>
            </a:r>
            <a:r>
              <a:rPr lang="de-DE" dirty="0"/>
              <a:t> Mirai bestand aus mehreren mio. kompromittierter IoT Geräten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Mirai</a:t>
            </a:r>
            <a:r>
              <a:rPr lang="de-DE" dirty="0"/>
              <a:t> nutzt die </a:t>
            </a:r>
            <a:r>
              <a:rPr lang="de-DE" b="1" dirty="0"/>
              <a:t>Tatsache</a:t>
            </a:r>
            <a:r>
              <a:rPr lang="de-DE" dirty="0"/>
              <a:t> aus, dass immer mehr </a:t>
            </a:r>
            <a:r>
              <a:rPr lang="de-DE" b="1" dirty="0"/>
              <a:t>Alltagsgegenstände</a:t>
            </a:r>
            <a:r>
              <a:rPr lang="de-DE" dirty="0"/>
              <a:t> wie </a:t>
            </a:r>
            <a:r>
              <a:rPr lang="de-DE" b="1" dirty="0"/>
              <a:t>Router</a:t>
            </a:r>
            <a:r>
              <a:rPr lang="de-DE" dirty="0"/>
              <a:t>, </a:t>
            </a:r>
            <a:r>
              <a:rPr lang="de-DE" b="1" dirty="0"/>
              <a:t>CCTV-Überwachungssysteme</a:t>
            </a:r>
            <a:r>
              <a:rPr lang="de-DE" dirty="0"/>
              <a:t>, </a:t>
            </a:r>
            <a:r>
              <a:rPr lang="de-DE" b="1" dirty="0"/>
              <a:t>Digital Video Recorder</a:t>
            </a:r>
            <a:r>
              <a:rPr lang="de-DE" dirty="0"/>
              <a:t> oder </a:t>
            </a:r>
            <a:r>
              <a:rPr lang="de-DE" b="1" dirty="0"/>
              <a:t>Fernseher mit dem Internet verbunden sind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Die </a:t>
            </a:r>
            <a:r>
              <a:rPr lang="de-DE" b="1" dirty="0"/>
              <a:t>Software</a:t>
            </a:r>
            <a:r>
              <a:rPr lang="de-DE" dirty="0"/>
              <a:t> scannt das Netz nach </a:t>
            </a:r>
            <a:r>
              <a:rPr lang="de-DE" b="1" dirty="0"/>
              <a:t>Sicherheitslücken</a:t>
            </a:r>
            <a:r>
              <a:rPr lang="de-DE" dirty="0"/>
              <a:t> bei solchen </a:t>
            </a:r>
            <a:r>
              <a:rPr lang="de-DE" b="1" dirty="0"/>
              <a:t>Geräten mit werkseitig aufgespielter Betriebssoftware </a:t>
            </a:r>
            <a:r>
              <a:rPr lang="de-DE" dirty="0"/>
              <a:t>und versucht dann, </a:t>
            </a:r>
            <a:r>
              <a:rPr lang="de-DE" b="1" dirty="0"/>
              <a:t>Schadcode auf diese aufzuspielen</a:t>
            </a:r>
            <a:r>
              <a:rPr lang="de-DE" dirty="0"/>
              <a:t>.</a:t>
            </a:r>
          </a:p>
          <a:p>
            <a:endParaRPr lang="de-DE" b="1" dirty="0"/>
          </a:p>
          <a:p>
            <a:r>
              <a:rPr lang="de-DE" dirty="0"/>
              <a:t> </a:t>
            </a:r>
          </a:p>
          <a:p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A21376C-F433-2792-61DC-9461415A0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570" y="272991"/>
            <a:ext cx="3088606" cy="27340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2343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2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2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78558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Was lernen wir in dieser Vorlesung?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Welche </a:t>
            </a:r>
            <a:r>
              <a:rPr lang="de-DE" b="1" dirty="0"/>
              <a:t>Bedrohungen</a:t>
            </a:r>
            <a:r>
              <a:rPr lang="de-DE" dirty="0"/>
              <a:t> gehen von </a:t>
            </a:r>
            <a:r>
              <a:rPr lang="de-DE" b="1" dirty="0"/>
              <a:t>DDoS</a:t>
            </a:r>
            <a:r>
              <a:rPr lang="de-DE" dirty="0"/>
              <a:t> Attacken aus?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Was sind die </a:t>
            </a:r>
            <a:r>
              <a:rPr lang="de-DE" b="1" dirty="0"/>
              <a:t>Angriffsmethoden</a:t>
            </a:r>
            <a:r>
              <a:rPr lang="de-DE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Abwehrstrategien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4301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20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20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81228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Neue Bedrohung durch IoT Botnetze</a:t>
            </a:r>
          </a:p>
          <a:p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Botnetzwerk</a:t>
            </a:r>
            <a:r>
              <a:rPr lang="de-DE" dirty="0"/>
              <a:t> Mirai bestand aus mehreren mio. kompromittierter IoT Geräten</a:t>
            </a:r>
          </a:p>
          <a:p>
            <a:endParaRPr lang="de-DE" b="1" dirty="0"/>
          </a:p>
          <a:p>
            <a:r>
              <a:rPr lang="de-DE" dirty="0"/>
              <a:t> </a:t>
            </a:r>
          </a:p>
          <a:p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pic>
        <p:nvPicPr>
          <p:cNvPr id="8" name="Mirai Mapping Timelapse">
            <a:hlinkClick r:id="" action="ppaction://media"/>
            <a:extLst>
              <a:ext uri="{FF2B5EF4-FFF2-40B4-BE49-F238E27FC236}">
                <a16:creationId xmlns:a16="http://schemas.microsoft.com/office/drawing/2014/main" id="{FC553A72-05A9-99C3-05CA-2C2D70F796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15080" y="2223128"/>
            <a:ext cx="3946374" cy="221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32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65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21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21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81228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Neue Bedrohung durch IoT Botnetze</a:t>
            </a:r>
          </a:p>
          <a:p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Botnetzwerk</a:t>
            </a:r>
            <a:r>
              <a:rPr lang="de-DE" dirty="0"/>
              <a:t> Mirai bestand aus mehreren mio. kompromittierter IoT Geräten</a:t>
            </a:r>
          </a:p>
          <a:p>
            <a:endParaRPr lang="de-DE" b="1" dirty="0"/>
          </a:p>
          <a:p>
            <a:r>
              <a:rPr lang="de-DE" dirty="0"/>
              <a:t> </a:t>
            </a:r>
          </a:p>
          <a:p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D406B6D-057A-D722-01DD-1DD8B7089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965" y="2035709"/>
            <a:ext cx="2855173" cy="265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52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22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22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81228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Neue Bedrohung durch IoT Botnetze</a:t>
            </a:r>
          </a:p>
          <a:p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Botnetzwerk</a:t>
            </a:r>
            <a:r>
              <a:rPr lang="de-DE" dirty="0"/>
              <a:t> Mirai bestand aus mehreren mio. kompromittierter IoT Geräten</a:t>
            </a:r>
          </a:p>
          <a:p>
            <a:endParaRPr lang="de-DE" b="1" dirty="0"/>
          </a:p>
          <a:p>
            <a:r>
              <a:rPr lang="de-DE" dirty="0"/>
              <a:t> </a:t>
            </a:r>
          </a:p>
          <a:p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265CAF5-D176-246B-5B2B-EF51E5830212}"/>
              </a:ext>
            </a:extLst>
          </p:cNvPr>
          <p:cNvSpPr txBox="1"/>
          <p:nvPr/>
        </p:nvSpPr>
        <p:spPr>
          <a:xfrm>
            <a:off x="2786584" y="2910739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2"/>
              </a:rPr>
              <a:t>https://github.com/jgamblin/Mirai-Source-Code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3293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23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23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8122808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/>
              <a:t>Neue Bedrohung durch IoT Botnetze</a:t>
            </a:r>
          </a:p>
          <a:p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Botnetzwerk</a:t>
            </a:r>
            <a:r>
              <a:rPr lang="de-DE" dirty="0"/>
              <a:t> Mirai bestand aus mehreren mio. kompromittierter IoT Geräten</a:t>
            </a:r>
          </a:p>
          <a:p>
            <a:endParaRPr lang="de-DE" b="1" dirty="0"/>
          </a:p>
          <a:p>
            <a:r>
              <a:rPr lang="de-DE" dirty="0"/>
              <a:t> </a:t>
            </a:r>
          </a:p>
          <a:p>
            <a:br>
              <a:rPr lang="de-DE" dirty="0"/>
            </a:br>
            <a:endParaRPr lang="de-DE" dirty="0"/>
          </a:p>
          <a:p>
            <a:r>
              <a:rPr lang="de-DE" dirty="0">
                <a:ea typeface="+mn-lt"/>
                <a:cs typeface="+mn-lt"/>
                <a:hlinkClick r:id="rId2"/>
              </a:rPr>
              <a:t>https://github.com/jgamblin/Mirai-Source-Code/blob/master/mirai/bot/scanner.c</a:t>
            </a:r>
            <a:endParaRPr lang="de-DE">
              <a:ea typeface="+mn-lt"/>
              <a:cs typeface="+mn-lt"/>
            </a:endParaRPr>
          </a:p>
          <a:p>
            <a:endParaRPr lang="de-DE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6497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24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24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8122808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/>
              <a:t>Neue Bedrohung durch IoT Botnetze</a:t>
            </a:r>
          </a:p>
          <a:p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Botnetzwerk</a:t>
            </a:r>
            <a:r>
              <a:rPr lang="de-DE" dirty="0"/>
              <a:t> Mirai bestand aus mehreren mio. kompromittierter IoT Geräten</a:t>
            </a:r>
          </a:p>
          <a:p>
            <a:endParaRPr lang="de-DE" b="1" dirty="0"/>
          </a:p>
          <a:p>
            <a:r>
              <a:rPr lang="de-DE" dirty="0"/>
              <a:t> </a:t>
            </a:r>
          </a:p>
          <a:p>
            <a:br>
              <a:rPr lang="de-DE" dirty="0"/>
            </a:br>
            <a:endParaRPr lang="de-DE" dirty="0"/>
          </a:p>
          <a:p>
            <a:r>
              <a:rPr lang="de-DE" dirty="0">
                <a:ea typeface="+mn-lt"/>
                <a:cs typeface="+mn-lt"/>
                <a:hlinkClick r:id="rId2"/>
              </a:rPr>
              <a:t>https://github.com/jgamblin/Mirai-Source-Code/blob/master/mirai/bot/table.c</a:t>
            </a: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C34DF73-AAA3-2CCA-FC54-B05ECB680988}"/>
              </a:ext>
            </a:extLst>
          </p:cNvPr>
          <p:cNvSpPr txBox="1"/>
          <p:nvPr/>
        </p:nvSpPr>
        <p:spPr>
          <a:xfrm>
            <a:off x="2528999" y="3708000"/>
            <a:ext cx="23759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 err="1">
                <a:cs typeface="Arial"/>
              </a:rPr>
              <a:t>Youtube</a:t>
            </a:r>
            <a:r>
              <a:rPr lang="de-DE" dirty="0">
                <a:cs typeface="Arial"/>
              </a:rPr>
              <a:t> Guide in Comments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60727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25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25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8122808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/>
              <a:t>Neue Bedrohung durch IoT Botnetze</a:t>
            </a:r>
          </a:p>
          <a:p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Botnetzwerk</a:t>
            </a:r>
            <a:r>
              <a:rPr lang="de-DE" dirty="0"/>
              <a:t> Mirai bestand aus mehreren mio. kompromittierter IoT Geräten</a:t>
            </a:r>
          </a:p>
          <a:p>
            <a:endParaRPr lang="de-DE" b="1" dirty="0"/>
          </a:p>
          <a:p>
            <a:r>
              <a:rPr lang="de-DE" dirty="0"/>
              <a:t> </a:t>
            </a:r>
          </a:p>
          <a:p>
            <a:br>
              <a:rPr lang="de-DE" dirty="0"/>
            </a:br>
            <a:endParaRPr lang="de-DE" dirty="0"/>
          </a:p>
          <a:p>
            <a:r>
              <a:rPr lang="de-DE" dirty="0">
                <a:ea typeface="+mn-lt"/>
                <a:cs typeface="+mn-lt"/>
                <a:hlinkClick r:id="rId2"/>
              </a:rPr>
              <a:t>https://github.com/jgamblin/Mirai-Source-Code/blob/master/mirai/bot/rand.c</a:t>
            </a: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C34DF73-AAA3-2CCA-FC54-B05ECB680988}"/>
              </a:ext>
            </a:extLst>
          </p:cNvPr>
          <p:cNvSpPr txBox="1"/>
          <p:nvPr/>
        </p:nvSpPr>
        <p:spPr>
          <a:xfrm>
            <a:off x="2528999" y="3708000"/>
            <a:ext cx="23759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Random </a:t>
            </a:r>
            <a:r>
              <a:rPr lang="de-DE" dirty="0" err="1">
                <a:cs typeface="Arial"/>
              </a:rPr>
              <a:t>number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generator</a:t>
            </a:r>
            <a:endParaRPr lang="de-DE" dirty="0" err="1"/>
          </a:p>
        </p:txBody>
      </p:sp>
    </p:spTree>
    <p:extLst>
      <p:ext uri="{BB962C8B-B14F-4D97-AF65-F5344CB8AC3E}">
        <p14:creationId xmlns:p14="http://schemas.microsoft.com/office/powerpoint/2010/main" val="3233467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26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26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8122808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/>
              <a:t>Neue Bedrohung durch IoT Botnetze</a:t>
            </a:r>
          </a:p>
          <a:p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Botnetzwerk</a:t>
            </a:r>
            <a:r>
              <a:rPr lang="de-DE" dirty="0"/>
              <a:t> Mirai bestand aus mehreren mio. kompromittierter IoT Geräten</a:t>
            </a:r>
          </a:p>
          <a:p>
            <a:endParaRPr lang="de-DE" b="1" dirty="0"/>
          </a:p>
          <a:p>
            <a:r>
              <a:rPr lang="de-DE" dirty="0"/>
              <a:t> </a:t>
            </a:r>
          </a:p>
          <a:p>
            <a:br>
              <a:rPr lang="de-DE" dirty="0"/>
            </a:br>
            <a:endParaRPr lang="de-DE" dirty="0"/>
          </a:p>
          <a:p>
            <a:r>
              <a:rPr lang="de-DE" dirty="0">
                <a:ea typeface="+mn-lt"/>
                <a:cs typeface="+mn-lt"/>
                <a:hlinkClick r:id="rId2"/>
              </a:rPr>
              <a:t>https://github.com/jgamblin/Mirai-Source-Code/blob/master/mirai/bot/rand.c</a:t>
            </a: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C34DF73-AAA3-2CCA-FC54-B05ECB680988}"/>
              </a:ext>
            </a:extLst>
          </p:cNvPr>
          <p:cNvSpPr txBox="1"/>
          <p:nvPr/>
        </p:nvSpPr>
        <p:spPr>
          <a:xfrm>
            <a:off x="2528999" y="3708000"/>
            <a:ext cx="42029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Random </a:t>
            </a:r>
            <a:r>
              <a:rPr lang="de-DE" dirty="0" err="1">
                <a:cs typeface="Arial"/>
              </a:rPr>
              <a:t>number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generator</a:t>
            </a:r>
            <a:br>
              <a:rPr lang="de-DE" dirty="0">
                <a:cs typeface="Arial"/>
              </a:rPr>
            </a:br>
            <a:endParaRPr lang="de-DE" dirty="0">
              <a:cs typeface="Arial"/>
            </a:endParaRPr>
          </a:p>
          <a:p>
            <a:r>
              <a:rPr lang="de-DE" b="1" dirty="0">
                <a:cs typeface="Arial"/>
              </a:rPr>
              <a:t>Wo bezieht man solchen Code her?</a:t>
            </a:r>
          </a:p>
        </p:txBody>
      </p:sp>
    </p:spTree>
    <p:extLst>
      <p:ext uri="{BB962C8B-B14F-4D97-AF65-F5344CB8AC3E}">
        <p14:creationId xmlns:p14="http://schemas.microsoft.com/office/powerpoint/2010/main" val="1539794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27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27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8122808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/>
              <a:t>Neue Bedrohung durch IoT Botnetze</a:t>
            </a:r>
          </a:p>
          <a:p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Botnetzwerk</a:t>
            </a:r>
            <a:r>
              <a:rPr lang="de-DE" dirty="0"/>
              <a:t> Mirai bestand aus mehreren mio. kompromittierter IoT Geräten</a:t>
            </a:r>
          </a:p>
          <a:p>
            <a:endParaRPr lang="de-DE" b="1" dirty="0"/>
          </a:p>
          <a:p>
            <a:r>
              <a:rPr lang="de-DE" dirty="0"/>
              <a:t> </a:t>
            </a:r>
          </a:p>
          <a:p>
            <a:br>
              <a:rPr lang="de-DE" dirty="0"/>
            </a:br>
            <a:endParaRPr lang="de-DE" dirty="0"/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C34DF73-AAA3-2CCA-FC54-B05ECB680988}"/>
              </a:ext>
            </a:extLst>
          </p:cNvPr>
          <p:cNvSpPr txBox="1"/>
          <p:nvPr/>
        </p:nvSpPr>
        <p:spPr>
          <a:xfrm>
            <a:off x="3806999" y="3492000"/>
            <a:ext cx="42029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Random </a:t>
            </a:r>
            <a:r>
              <a:rPr lang="de-DE" dirty="0" err="1">
                <a:cs typeface="Arial"/>
              </a:rPr>
              <a:t>number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generator</a:t>
            </a:r>
            <a:br>
              <a:rPr lang="de-DE" dirty="0">
                <a:cs typeface="Arial"/>
              </a:rPr>
            </a:br>
            <a:endParaRPr lang="de-DE" dirty="0">
              <a:cs typeface="Arial"/>
            </a:endParaRPr>
          </a:p>
          <a:p>
            <a:r>
              <a:rPr lang="de-DE" b="1" dirty="0">
                <a:cs typeface="Arial"/>
              </a:rPr>
              <a:t>Wo bezieht man solchen Code her?</a:t>
            </a:r>
          </a:p>
        </p:txBody>
      </p:sp>
      <p:pic>
        <p:nvPicPr>
          <p:cNvPr id="12" name="Grafik 11" descr="Ein Bild, das Text enthält.&#10;&#10;Beschreibung automatisch generiert.">
            <a:extLst>
              <a:ext uri="{FF2B5EF4-FFF2-40B4-BE49-F238E27FC236}">
                <a16:creationId xmlns:a16="http://schemas.microsoft.com/office/drawing/2014/main" id="{0774EDF6-0710-5BC9-3B2C-75EE97143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00" y="2481353"/>
            <a:ext cx="2743200" cy="151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86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28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28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8122808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/>
              <a:t>Neue Bedrohung durch IoT Botnetze</a:t>
            </a:r>
          </a:p>
          <a:p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Botnetzwerk</a:t>
            </a:r>
            <a:r>
              <a:rPr lang="de-DE" dirty="0"/>
              <a:t> Mirai bestand aus mehreren mio. kompromittierter IoT Geräten</a:t>
            </a:r>
          </a:p>
          <a:p>
            <a:endParaRPr lang="de-DE" b="1" dirty="0"/>
          </a:p>
          <a:p>
            <a:r>
              <a:rPr lang="de-DE" dirty="0"/>
              <a:t> </a:t>
            </a:r>
          </a:p>
          <a:p>
            <a:br>
              <a:rPr lang="de-DE" dirty="0"/>
            </a:br>
            <a:endParaRPr lang="de-DE" dirty="0"/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C34DF73-AAA3-2CCA-FC54-B05ECB680988}"/>
              </a:ext>
            </a:extLst>
          </p:cNvPr>
          <p:cNvSpPr txBox="1"/>
          <p:nvPr/>
        </p:nvSpPr>
        <p:spPr>
          <a:xfrm>
            <a:off x="3163499" y="4041000"/>
            <a:ext cx="42029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Random </a:t>
            </a:r>
            <a:r>
              <a:rPr lang="de-DE" dirty="0" err="1">
                <a:cs typeface="Arial"/>
              </a:rPr>
              <a:t>number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generator</a:t>
            </a:r>
            <a:br>
              <a:rPr lang="de-DE" dirty="0">
                <a:cs typeface="Arial"/>
              </a:rPr>
            </a:br>
            <a:endParaRPr lang="de-DE" dirty="0">
              <a:cs typeface="Arial"/>
            </a:endParaRPr>
          </a:p>
          <a:p>
            <a:r>
              <a:rPr lang="de-DE" b="1" dirty="0">
                <a:cs typeface="Arial"/>
              </a:rPr>
              <a:t>Wo bezieht man solchen Code her?</a:t>
            </a:r>
          </a:p>
        </p:txBody>
      </p:sp>
      <p:pic>
        <p:nvPicPr>
          <p:cNvPr id="8" name="Grafik 10" descr="Ein Bild, das Text enthält.&#10;&#10;Beschreibung automatisch generiert.">
            <a:extLst>
              <a:ext uri="{FF2B5EF4-FFF2-40B4-BE49-F238E27FC236}">
                <a16:creationId xmlns:a16="http://schemas.microsoft.com/office/drawing/2014/main" id="{BDEE11FE-19C4-A02B-22F4-57764FBC3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085421"/>
            <a:ext cx="4894200" cy="1737658"/>
          </a:xfrm>
          <a:prstGeom prst="rect">
            <a:avLst/>
          </a:prstGeom>
        </p:spPr>
      </p:pic>
      <p:pic>
        <p:nvPicPr>
          <p:cNvPr id="11" name="Grafik 11" descr="Ein Bild, das Text enthält.&#10;&#10;Beschreibung automatisch generiert.">
            <a:extLst>
              <a:ext uri="{FF2B5EF4-FFF2-40B4-BE49-F238E27FC236}">
                <a16:creationId xmlns:a16="http://schemas.microsoft.com/office/drawing/2014/main" id="{35DF082A-C291-CEAD-9916-B9DA37C5B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00" y="2481353"/>
            <a:ext cx="2743200" cy="151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502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29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29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8122808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/>
              <a:t>Neue Bedrohung durch IoT Botnetze</a:t>
            </a:r>
          </a:p>
          <a:p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Botnetzwerk</a:t>
            </a:r>
            <a:r>
              <a:rPr lang="de-DE" dirty="0"/>
              <a:t> Mirai bestand aus mehreren mio. kompromittierter IoT Geräten</a:t>
            </a:r>
          </a:p>
          <a:p>
            <a:endParaRPr lang="de-DE" b="1" dirty="0"/>
          </a:p>
          <a:p>
            <a:r>
              <a:rPr lang="de-DE" dirty="0"/>
              <a:t> </a:t>
            </a:r>
          </a:p>
          <a:p>
            <a:br>
              <a:rPr lang="de-DE" dirty="0"/>
            </a:br>
            <a:endParaRPr lang="de-DE" dirty="0"/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</p:txBody>
      </p:sp>
      <p:pic>
        <p:nvPicPr>
          <p:cNvPr id="11" name="Grafik 11" descr="Ein Bild, das Text enthält.&#10;&#10;Beschreibung automatisch generiert.">
            <a:extLst>
              <a:ext uri="{FF2B5EF4-FFF2-40B4-BE49-F238E27FC236}">
                <a16:creationId xmlns:a16="http://schemas.microsoft.com/office/drawing/2014/main" id="{35DF082A-C291-CEAD-9916-B9DA37C5B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00" y="2481353"/>
            <a:ext cx="2743200" cy="1512794"/>
          </a:xfrm>
          <a:prstGeom prst="rect">
            <a:avLst/>
          </a:prstGeom>
        </p:spPr>
      </p:pic>
      <p:pic>
        <p:nvPicPr>
          <p:cNvPr id="7" name="Grafik 11" descr="Ein Bild, das Text enthält.&#10;&#10;Beschreibung automatisch generiert.">
            <a:extLst>
              <a:ext uri="{FF2B5EF4-FFF2-40B4-BE49-F238E27FC236}">
                <a16:creationId xmlns:a16="http://schemas.microsoft.com/office/drawing/2014/main" id="{F18BB769-8BF4-EEFD-441A-DBC8FD1EE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750" y="2044500"/>
            <a:ext cx="1984500" cy="28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50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3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3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78558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Definition</a:t>
            </a:r>
            <a:r>
              <a:rPr lang="de-DE" dirty="0"/>
              <a:t>: </a:t>
            </a:r>
          </a:p>
          <a:p>
            <a:endParaRPr lang="de-DE" dirty="0"/>
          </a:p>
          <a:p>
            <a:r>
              <a:rPr lang="de-DE" dirty="0"/>
              <a:t>DDoS steht für </a:t>
            </a:r>
            <a:r>
              <a:rPr lang="de-DE" b="1" dirty="0"/>
              <a:t>Distributed </a:t>
            </a:r>
            <a:r>
              <a:rPr lang="de-DE" b="1" dirty="0" err="1"/>
              <a:t>Denial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Service</a:t>
            </a:r>
          </a:p>
          <a:p>
            <a:endParaRPr lang="de-DE" b="1" dirty="0"/>
          </a:p>
          <a:p>
            <a:r>
              <a:rPr lang="de-DE" dirty="0"/>
              <a:t>Der Service eines digitalen Produktes wird mit einer Fülle an Anfragen überfordert und außer Kraft gesetzt. </a:t>
            </a:r>
          </a:p>
        </p:txBody>
      </p:sp>
    </p:spTree>
    <p:extLst>
      <p:ext uri="{BB962C8B-B14F-4D97-AF65-F5344CB8AC3E}">
        <p14:creationId xmlns:p14="http://schemas.microsoft.com/office/powerpoint/2010/main" val="31575964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30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30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8122808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/>
              <a:t>Neue Bedrohung durch IoT Botnetze</a:t>
            </a:r>
          </a:p>
          <a:p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Botnetzwerk</a:t>
            </a:r>
            <a:r>
              <a:rPr lang="de-DE" dirty="0"/>
              <a:t> Mirai bestand aus mehreren mio. kompromittierter IoT Geräten</a:t>
            </a:r>
          </a:p>
          <a:p>
            <a:endParaRPr lang="de-DE" b="1" dirty="0"/>
          </a:p>
          <a:p>
            <a:r>
              <a:rPr lang="de-DE" dirty="0"/>
              <a:t> </a:t>
            </a:r>
          </a:p>
          <a:p>
            <a:br>
              <a:rPr lang="de-DE" dirty="0"/>
            </a:br>
            <a:endParaRPr lang="de-DE" dirty="0"/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</p:txBody>
      </p:sp>
      <p:pic>
        <p:nvPicPr>
          <p:cNvPr id="11" name="Grafik 11" descr="Ein Bild, das Text enthält.&#10;&#10;Beschreibung automatisch generiert.">
            <a:extLst>
              <a:ext uri="{FF2B5EF4-FFF2-40B4-BE49-F238E27FC236}">
                <a16:creationId xmlns:a16="http://schemas.microsoft.com/office/drawing/2014/main" id="{35DF082A-C291-CEAD-9916-B9DA37C5B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00" y="2481353"/>
            <a:ext cx="2743200" cy="1512794"/>
          </a:xfrm>
          <a:prstGeom prst="rect">
            <a:avLst/>
          </a:prstGeom>
        </p:spPr>
      </p:pic>
      <p:pic>
        <p:nvPicPr>
          <p:cNvPr id="7" name="Grafik 11" descr="Ein Bild, das Text enthält.&#10;&#10;Beschreibung automatisch generiert.">
            <a:extLst>
              <a:ext uri="{FF2B5EF4-FFF2-40B4-BE49-F238E27FC236}">
                <a16:creationId xmlns:a16="http://schemas.microsoft.com/office/drawing/2014/main" id="{F18BB769-8BF4-EEFD-441A-DBC8FD1EE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750" y="2044500"/>
            <a:ext cx="1984500" cy="28680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2F695C0C-4113-D451-5716-92B060FE4031}"/>
              </a:ext>
            </a:extLst>
          </p:cNvPr>
          <p:cNvSpPr/>
          <p:nvPr/>
        </p:nvSpPr>
        <p:spPr>
          <a:xfrm>
            <a:off x="4483800" y="1907550"/>
            <a:ext cx="2498400" cy="30924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93270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31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31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8122808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/>
              <a:t>Neue Bedrohung durch IoT Botnetze</a:t>
            </a:r>
          </a:p>
          <a:p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Botnetzwerk</a:t>
            </a:r>
            <a:r>
              <a:rPr lang="de-DE" dirty="0"/>
              <a:t> Mirai bestand aus mehreren mio. kompromittierter IoT Geräten</a:t>
            </a:r>
            <a:endParaRPr lang="de-DE" dirty="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Offener Quellecode sorgte für viele Nachahmer</a:t>
            </a:r>
            <a:endParaRPr lang="de-DE" dirty="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cs typeface="Arial"/>
              </a:rPr>
              <a:t>Kali Linux ersetzt viel Programmierarbeit!</a:t>
            </a:r>
          </a:p>
          <a:p>
            <a:endParaRPr lang="de-DE" b="1" dirty="0"/>
          </a:p>
          <a:p>
            <a:r>
              <a:rPr lang="de-DE" dirty="0"/>
              <a:t> </a:t>
            </a:r>
          </a:p>
          <a:p>
            <a:br>
              <a:rPr lang="de-DE" dirty="0"/>
            </a:b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84693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32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32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8122808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/>
              <a:t>Neue Bedrohung durch IoT Botnetze</a:t>
            </a:r>
          </a:p>
          <a:p>
            <a:endParaRPr lang="de-DE" b="1" dirty="0">
              <a:cs typeface="Arial"/>
            </a:endParaRPr>
          </a:p>
          <a:p>
            <a:endParaRPr lang="de-DE" b="1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de-DE" dirty="0">
                <a:cs typeface="Arial"/>
              </a:rPr>
              <a:t>Infrastruktur ist im Darknet erwerbbar.</a:t>
            </a:r>
          </a:p>
          <a:p>
            <a:pPr marL="742950" lvl="1" indent="-285750">
              <a:buFont typeface="Arial"/>
              <a:buChar char="•"/>
            </a:pPr>
            <a:r>
              <a:rPr lang="de-DE" dirty="0">
                <a:cs typeface="Arial"/>
              </a:rPr>
              <a:t>Kosten belaufen sich auf rund 50 Euro</a:t>
            </a:r>
          </a:p>
          <a:p>
            <a:pPr marL="285750" indent="-285750">
              <a:buFont typeface="Arial"/>
              <a:buChar char="•"/>
            </a:pPr>
            <a:endParaRPr lang="de-DE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de-DE" dirty="0">
                <a:cs typeface="Arial"/>
              </a:rPr>
              <a:t>Angriffe sind fast bis überhaupt nicht abwendbar.</a:t>
            </a:r>
          </a:p>
          <a:p>
            <a:pPr marL="285750" indent="-285750">
              <a:buFont typeface="Arial"/>
              <a:buChar char="•"/>
            </a:pPr>
            <a:endParaRPr lang="de-DE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de-DE" dirty="0">
                <a:cs typeface="Arial"/>
              </a:rPr>
              <a:t>Umsatzeinbußen und Reputationsschaden sind oft die Folge </a:t>
            </a:r>
          </a:p>
          <a:p>
            <a:pPr marL="285750" indent="-285750">
              <a:buFont typeface="Arial"/>
              <a:buChar char="•"/>
            </a:pPr>
            <a:endParaRPr lang="de-DE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de-DE" dirty="0">
              <a:cs typeface="Arial"/>
            </a:endParaRPr>
          </a:p>
          <a:p>
            <a:br>
              <a:rPr lang="de-DE" dirty="0"/>
            </a:b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6172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33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33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8122808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/>
              <a:t>Kombination mehrere Botnetze auf verschiedene Ziele:</a:t>
            </a:r>
          </a:p>
          <a:p>
            <a:endParaRPr lang="de-DE" b="1" dirty="0">
              <a:cs typeface="Arial"/>
            </a:endParaRPr>
          </a:p>
          <a:p>
            <a:endParaRPr lang="de-DE" b="1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de-DE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de-DE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de-DE" dirty="0">
              <a:cs typeface="Arial"/>
            </a:endParaRPr>
          </a:p>
          <a:p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pic>
        <p:nvPicPr>
          <p:cNvPr id="4" name="Grafik 6">
            <a:extLst>
              <a:ext uri="{FF2B5EF4-FFF2-40B4-BE49-F238E27FC236}">
                <a16:creationId xmlns:a16="http://schemas.microsoft.com/office/drawing/2014/main" id="{2DBEC49F-B921-38F0-3546-0894BB178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400" y="1534580"/>
            <a:ext cx="5200200" cy="202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63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34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34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8122808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/>
              <a:t>Kombination mehrere Botnetze auf verschiedene Ziele:</a:t>
            </a:r>
          </a:p>
          <a:p>
            <a:endParaRPr lang="de-DE" b="1" dirty="0">
              <a:cs typeface="Arial"/>
            </a:endParaRPr>
          </a:p>
          <a:p>
            <a:endParaRPr lang="de-DE" b="1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de-DE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de-DE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de-DE" dirty="0">
              <a:cs typeface="Arial"/>
            </a:endParaRPr>
          </a:p>
          <a:p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pic>
        <p:nvPicPr>
          <p:cNvPr id="4" name="Grafik 6">
            <a:extLst>
              <a:ext uri="{FF2B5EF4-FFF2-40B4-BE49-F238E27FC236}">
                <a16:creationId xmlns:a16="http://schemas.microsoft.com/office/drawing/2014/main" id="{2DBEC49F-B921-38F0-3546-0894BB178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400" y="1534580"/>
            <a:ext cx="5200200" cy="202034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433E3A7-6E3E-B1EB-7144-B31DBCCC4DD2}"/>
              </a:ext>
            </a:extLst>
          </p:cNvPr>
          <p:cNvSpPr txBox="1"/>
          <p:nvPr/>
        </p:nvSpPr>
        <p:spPr>
          <a:xfrm>
            <a:off x="1179000" y="3510000"/>
            <a:ext cx="58410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Flexibel auf die Struktur des Unternehmens reagieren. </a:t>
            </a:r>
          </a:p>
          <a:p>
            <a:endParaRPr lang="de-DE" dirty="0">
              <a:cs typeface="Arial"/>
            </a:endParaRPr>
          </a:p>
          <a:p>
            <a:r>
              <a:rPr lang="de-DE" dirty="0">
                <a:cs typeface="Arial"/>
              </a:rPr>
              <a:t>Symbolisiert durch die verschiedenen Vektoren. </a:t>
            </a:r>
          </a:p>
        </p:txBody>
      </p:sp>
    </p:spTree>
    <p:extLst>
      <p:ext uri="{BB962C8B-B14F-4D97-AF65-F5344CB8AC3E}">
        <p14:creationId xmlns:p14="http://schemas.microsoft.com/office/powerpoint/2010/main" val="25334673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35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35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8122808" cy="535531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/>
              <a:t>Genaues Angriffspattern, was sind die Taktiken?</a:t>
            </a:r>
            <a:endParaRPr lang="de-DE" dirty="0"/>
          </a:p>
          <a:p>
            <a:endParaRPr lang="de-DE" b="1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de-DE" dirty="0">
                <a:cs typeface="Arial"/>
              </a:rPr>
              <a:t>Angreifer produziert maximal unsinnige Datenpakete in Qualität und Quantität </a:t>
            </a:r>
          </a:p>
          <a:p>
            <a:pPr marL="285750" indent="-285750">
              <a:buFont typeface="Arial"/>
              <a:buChar char="•"/>
            </a:pPr>
            <a:endParaRPr lang="de-DE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de-DE" dirty="0">
                <a:cs typeface="Arial"/>
              </a:rPr>
              <a:t>Bei hoher Last wird die Quality </a:t>
            </a:r>
            <a:r>
              <a:rPr lang="de-DE" dirty="0" err="1">
                <a:cs typeface="Arial"/>
              </a:rPr>
              <a:t>of</a:t>
            </a:r>
            <a:r>
              <a:rPr lang="de-DE" dirty="0">
                <a:cs typeface="Arial"/>
              </a:rPr>
              <a:t> Service schlecht </a:t>
            </a:r>
          </a:p>
          <a:p>
            <a:pPr marL="285750" indent="-285750">
              <a:buFont typeface="Arial"/>
              <a:buChar char="•"/>
            </a:pPr>
            <a:endParaRPr lang="de-DE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de-DE" dirty="0">
                <a:cs typeface="Arial"/>
              </a:rPr>
              <a:t>Extreme Last, Datenpakete müssen am Router bzw. Knotenpunkt verworfen werden </a:t>
            </a:r>
          </a:p>
          <a:p>
            <a:pPr marL="285750" indent="-285750">
              <a:buFont typeface="Arial"/>
              <a:buChar char="•"/>
            </a:pPr>
            <a:endParaRPr lang="de-DE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de-DE" dirty="0">
                <a:cs typeface="Arial"/>
              </a:rPr>
              <a:t>Anwendung bzw. Dienst wird nicht mehr nutzbar </a:t>
            </a:r>
          </a:p>
          <a:p>
            <a:endParaRPr lang="de-DE" b="1" dirty="0">
              <a:cs typeface="Arial"/>
            </a:endParaRPr>
          </a:p>
          <a:p>
            <a:endParaRPr lang="de-DE" b="1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de-DE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de-DE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de-DE" dirty="0">
              <a:cs typeface="Arial"/>
            </a:endParaRPr>
          </a:p>
          <a:p>
            <a:br>
              <a:rPr lang="de-DE" dirty="0"/>
            </a:b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96307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36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36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8122808" cy="535531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/>
              <a:t>Genaues Angriffspattern, was sind die Taktiken?</a:t>
            </a:r>
            <a:endParaRPr lang="de-DE" dirty="0"/>
          </a:p>
          <a:p>
            <a:endParaRPr lang="de-DE" b="1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de-DE" dirty="0">
                <a:cs typeface="Arial"/>
              </a:rPr>
              <a:t>Angreifer produziert maximal unsinnige Datenpakete in Qualität und Quantität </a:t>
            </a:r>
          </a:p>
          <a:p>
            <a:pPr marL="285750" indent="-285750">
              <a:buFont typeface="Arial"/>
              <a:buChar char="•"/>
            </a:pPr>
            <a:endParaRPr lang="de-DE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de-DE" dirty="0">
                <a:cs typeface="Arial"/>
              </a:rPr>
              <a:t>Bei hoher Last wird die Quality </a:t>
            </a:r>
            <a:r>
              <a:rPr lang="de-DE" dirty="0" err="1">
                <a:cs typeface="Arial"/>
              </a:rPr>
              <a:t>of</a:t>
            </a:r>
            <a:r>
              <a:rPr lang="de-DE" dirty="0">
                <a:cs typeface="Arial"/>
              </a:rPr>
              <a:t> Service schlecht </a:t>
            </a:r>
          </a:p>
          <a:p>
            <a:pPr marL="285750" indent="-285750">
              <a:buFont typeface="Arial"/>
              <a:buChar char="•"/>
            </a:pPr>
            <a:endParaRPr lang="de-DE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de-DE" dirty="0">
                <a:cs typeface="Arial"/>
              </a:rPr>
              <a:t>Extreme Last, Datenpakete müssen am Router bzw. Knotenpunkt verworfen werden </a:t>
            </a:r>
          </a:p>
          <a:p>
            <a:pPr marL="285750" indent="-285750">
              <a:buFont typeface="Arial"/>
              <a:buChar char="•"/>
            </a:pPr>
            <a:endParaRPr lang="de-DE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de-DE" dirty="0">
                <a:cs typeface="Arial"/>
              </a:rPr>
              <a:t>Anwendung bzw. Dienst wird nicht mehr nutzbar </a:t>
            </a:r>
          </a:p>
          <a:p>
            <a:endParaRPr lang="de-DE" b="1" dirty="0">
              <a:cs typeface="Arial"/>
            </a:endParaRPr>
          </a:p>
          <a:p>
            <a:endParaRPr lang="de-DE" b="1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de-DE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de-DE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de-DE" dirty="0">
              <a:cs typeface="Arial"/>
            </a:endParaRPr>
          </a:p>
          <a:p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E9A3F62-0FE6-C934-8693-7B1BAFBC51C9}"/>
              </a:ext>
            </a:extLst>
          </p:cNvPr>
          <p:cNvSpPr txBox="1"/>
          <p:nvPr/>
        </p:nvSpPr>
        <p:spPr>
          <a:xfrm>
            <a:off x="2394000" y="4221000"/>
            <a:ext cx="5463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>
                <a:solidFill>
                  <a:srgbClr val="0070C0"/>
                </a:solidFill>
                <a:cs typeface="Arial"/>
              </a:rPr>
              <a:t>Überlastung der Kommunikationsanbindung.</a:t>
            </a:r>
            <a:endParaRPr lang="de-DE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3757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37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37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8122808" cy="64633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/>
              <a:t>Genaues Angriffspattern, was sind die Taktiken?</a:t>
            </a:r>
            <a:endParaRPr lang="de-DE" dirty="0"/>
          </a:p>
          <a:p>
            <a:endParaRPr lang="de-DE" b="1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de-DE" dirty="0">
                <a:cs typeface="Arial"/>
              </a:rPr>
              <a:t>Überladung der Landschaft mich gezielten Protokollanfragen </a:t>
            </a:r>
          </a:p>
          <a:p>
            <a:pPr marL="285750" indent="-285750">
              <a:buFont typeface="Arial"/>
              <a:buChar char="•"/>
            </a:pPr>
            <a:endParaRPr lang="de-DE" dirty="0"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de-DE" dirty="0">
                <a:cs typeface="Arial"/>
              </a:rPr>
              <a:t>Überlastet dann einen Server welcher diese Protokollebene bedient</a:t>
            </a:r>
          </a:p>
          <a:p>
            <a:pPr marL="742950" lvl="1" indent="-285750">
              <a:buFont typeface="Arial"/>
              <a:buChar char="•"/>
            </a:pPr>
            <a:endParaRPr lang="de-DE" dirty="0"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de-DE" dirty="0">
                <a:cs typeface="Arial"/>
              </a:rPr>
              <a:t>Wird sehr oft bei </a:t>
            </a:r>
            <a:r>
              <a:rPr lang="de-DE" dirty="0" err="1">
                <a:cs typeface="Arial"/>
              </a:rPr>
              <a:t>kryptologischen</a:t>
            </a:r>
            <a:r>
              <a:rPr lang="de-DE" dirty="0">
                <a:cs typeface="Arial"/>
              </a:rPr>
              <a:t> Verfahren eingesetzt</a:t>
            </a:r>
          </a:p>
          <a:p>
            <a:pPr marL="742950" lvl="1" indent="-285750">
              <a:buFont typeface="Arial"/>
              <a:buChar char="•"/>
            </a:pPr>
            <a:endParaRPr lang="de-DE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de-DE" dirty="0">
                <a:cs typeface="Arial"/>
              </a:rPr>
              <a:t>RAM eines Servers kann durch viele unvollständige Anfragen überlaufen</a:t>
            </a:r>
          </a:p>
          <a:p>
            <a:pPr marL="742950" lvl="1" indent="-285750">
              <a:buFont typeface="Arial"/>
              <a:buChar char="•"/>
            </a:pPr>
            <a:r>
              <a:rPr lang="de-DE" dirty="0">
                <a:cs typeface="Arial"/>
              </a:rPr>
              <a:t>Verfügbarkeit des Dienstes wird eingeschränkt</a:t>
            </a:r>
          </a:p>
          <a:p>
            <a:pPr marL="742950" lvl="1" indent="-285750">
              <a:buFont typeface="Arial"/>
              <a:buChar char="•"/>
            </a:pPr>
            <a:endParaRPr lang="de-DE" dirty="0">
              <a:cs typeface="Arial"/>
            </a:endParaRPr>
          </a:p>
          <a:p>
            <a:pPr marL="742950" lvl="1" indent="-285750">
              <a:buFont typeface="Arial"/>
              <a:buChar char="•"/>
            </a:pPr>
            <a:endParaRPr lang="de-DE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de-DE" dirty="0">
              <a:cs typeface="Arial"/>
            </a:endParaRPr>
          </a:p>
          <a:p>
            <a:pPr marL="742950" lvl="1" indent="-285750">
              <a:buFont typeface="Arial"/>
              <a:buChar char="•"/>
            </a:pPr>
            <a:endParaRPr lang="de-DE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de-DE" dirty="0">
              <a:cs typeface="Arial"/>
            </a:endParaRPr>
          </a:p>
          <a:p>
            <a:endParaRPr lang="de-DE" b="1" dirty="0">
              <a:cs typeface="Arial"/>
            </a:endParaRPr>
          </a:p>
          <a:p>
            <a:endParaRPr lang="de-DE" b="1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de-DE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de-DE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de-DE" dirty="0">
              <a:cs typeface="Arial"/>
            </a:endParaRPr>
          </a:p>
          <a:p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E9A3F62-0FE6-C934-8693-7B1BAFBC51C9}"/>
              </a:ext>
            </a:extLst>
          </p:cNvPr>
          <p:cNvSpPr txBox="1"/>
          <p:nvPr/>
        </p:nvSpPr>
        <p:spPr>
          <a:xfrm>
            <a:off x="2007000" y="3798000"/>
            <a:ext cx="5463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de-DE" dirty="0">
              <a:solidFill>
                <a:srgbClr val="0070C0"/>
              </a:solidFill>
              <a:cs typeface="Arial"/>
            </a:endParaRPr>
          </a:p>
          <a:p>
            <a:endParaRPr lang="de-DE" b="1" dirty="0">
              <a:solidFill>
                <a:srgbClr val="0070C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0670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38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38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8122808" cy="64633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/>
              <a:t>Genaues Angriffspattern, was sind die Taktiken?</a:t>
            </a:r>
            <a:endParaRPr lang="de-DE" dirty="0"/>
          </a:p>
          <a:p>
            <a:endParaRPr lang="de-DE" b="1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de-DE" dirty="0">
                <a:cs typeface="Arial"/>
              </a:rPr>
              <a:t>Überladung der Landschaft mich gezielten Protokollanfragen </a:t>
            </a:r>
          </a:p>
          <a:p>
            <a:pPr marL="285750" indent="-285750">
              <a:buFont typeface="Arial"/>
              <a:buChar char="•"/>
            </a:pPr>
            <a:endParaRPr lang="de-DE" dirty="0"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de-DE" dirty="0">
                <a:cs typeface="Arial"/>
              </a:rPr>
              <a:t>Überlastet dann einen Server welcher diese Protokollebene bedient</a:t>
            </a:r>
          </a:p>
          <a:p>
            <a:pPr marL="742950" lvl="1" indent="-285750">
              <a:buFont typeface="Arial"/>
              <a:buChar char="•"/>
            </a:pPr>
            <a:endParaRPr lang="de-DE" dirty="0"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de-DE" dirty="0">
                <a:cs typeface="Arial"/>
              </a:rPr>
              <a:t>Wird sehr oft bei </a:t>
            </a:r>
            <a:r>
              <a:rPr lang="de-DE" dirty="0" err="1">
                <a:cs typeface="Arial"/>
              </a:rPr>
              <a:t>kryptologischen</a:t>
            </a:r>
            <a:r>
              <a:rPr lang="de-DE" dirty="0">
                <a:cs typeface="Arial"/>
              </a:rPr>
              <a:t> Verfahren eingesetzt</a:t>
            </a:r>
          </a:p>
          <a:p>
            <a:pPr marL="742950" lvl="1" indent="-285750">
              <a:buFont typeface="Arial"/>
              <a:buChar char="•"/>
            </a:pPr>
            <a:endParaRPr lang="de-DE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de-DE" dirty="0">
                <a:cs typeface="Arial"/>
              </a:rPr>
              <a:t>RAM eines Servers kann durch viele unvollständige Anfragen überlaufen</a:t>
            </a:r>
          </a:p>
          <a:p>
            <a:pPr marL="742950" lvl="1" indent="-285750">
              <a:buFont typeface="Arial"/>
              <a:buChar char="•"/>
            </a:pPr>
            <a:r>
              <a:rPr lang="de-DE" dirty="0">
                <a:cs typeface="Arial"/>
              </a:rPr>
              <a:t>Verfügbarkeit des Dienstes wird eingeschränkt</a:t>
            </a:r>
          </a:p>
          <a:p>
            <a:pPr marL="742950" lvl="1" indent="-285750">
              <a:buFont typeface="Arial"/>
              <a:buChar char="•"/>
            </a:pPr>
            <a:endParaRPr lang="de-DE" dirty="0">
              <a:cs typeface="Arial"/>
            </a:endParaRPr>
          </a:p>
          <a:p>
            <a:pPr marL="742950" lvl="1" indent="-285750">
              <a:buFont typeface="Arial"/>
              <a:buChar char="•"/>
            </a:pPr>
            <a:endParaRPr lang="de-DE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de-DE" dirty="0">
              <a:cs typeface="Arial"/>
            </a:endParaRPr>
          </a:p>
          <a:p>
            <a:pPr marL="742950" lvl="1" indent="-285750">
              <a:buFont typeface="Arial"/>
              <a:buChar char="•"/>
            </a:pPr>
            <a:endParaRPr lang="de-DE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de-DE" dirty="0">
              <a:cs typeface="Arial"/>
            </a:endParaRPr>
          </a:p>
          <a:p>
            <a:endParaRPr lang="de-DE" b="1" dirty="0">
              <a:cs typeface="Arial"/>
            </a:endParaRPr>
          </a:p>
          <a:p>
            <a:endParaRPr lang="de-DE" b="1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de-DE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de-DE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de-DE" dirty="0">
              <a:cs typeface="Arial"/>
            </a:endParaRPr>
          </a:p>
          <a:p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E9A3F62-0FE6-C934-8693-7B1BAFBC51C9}"/>
              </a:ext>
            </a:extLst>
          </p:cNvPr>
          <p:cNvSpPr txBox="1"/>
          <p:nvPr/>
        </p:nvSpPr>
        <p:spPr>
          <a:xfrm>
            <a:off x="2007000" y="3798000"/>
            <a:ext cx="54630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>
                <a:solidFill>
                  <a:srgbClr val="0070C0"/>
                </a:solidFill>
                <a:ea typeface="+mn-lt"/>
                <a:cs typeface="+mn-lt"/>
              </a:rPr>
              <a:t>Netzwerk-Stack - Überlastung des </a:t>
            </a:r>
            <a:r>
              <a:rPr lang="de-DE" b="1" dirty="0" err="1">
                <a:solidFill>
                  <a:srgbClr val="0070C0"/>
                </a:solidFill>
                <a:ea typeface="+mn-lt"/>
                <a:cs typeface="+mn-lt"/>
              </a:rPr>
              <a:t>verfügbaren</a:t>
            </a:r>
            <a:r>
              <a:rPr lang="de-DE" b="1" dirty="0">
                <a:solidFill>
                  <a:srgbClr val="0070C0"/>
                </a:solidFill>
                <a:ea typeface="+mn-lt"/>
                <a:cs typeface="+mn-lt"/>
              </a:rPr>
              <a:t> RAMs</a:t>
            </a:r>
            <a:endParaRPr lang="de-DE" b="1">
              <a:solidFill>
                <a:srgbClr val="0070C0"/>
              </a:solidFill>
              <a:cs typeface="Arial"/>
            </a:endParaRPr>
          </a:p>
          <a:p>
            <a:endParaRPr lang="de-DE" b="1" dirty="0">
              <a:solidFill>
                <a:srgbClr val="0070C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02571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39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39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8122808" cy="67403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/>
              <a:t>Genaues Angriffspattern, was sind die Taktiken?</a:t>
            </a:r>
            <a:endParaRPr lang="de-DE" dirty="0"/>
          </a:p>
          <a:p>
            <a:pPr marL="285750" indent="-285750">
              <a:buFont typeface="Arial"/>
              <a:buChar char="•"/>
            </a:pPr>
            <a:endParaRPr lang="de-DE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de-DE" b="1" dirty="0">
                <a:ea typeface="+mn-lt"/>
                <a:cs typeface="+mn-lt"/>
              </a:rPr>
              <a:t>Anwendungsspezifisch </a:t>
            </a:r>
            <a:r>
              <a:rPr lang="de-DE" dirty="0">
                <a:ea typeface="+mn-lt"/>
                <a:cs typeface="+mn-lt"/>
              </a:rPr>
              <a:t>erzeugte </a:t>
            </a:r>
            <a:r>
              <a:rPr lang="de-DE" b="1" dirty="0">
                <a:ea typeface="+mn-lt"/>
                <a:cs typeface="+mn-lt"/>
              </a:rPr>
              <a:t>Anfragen </a:t>
            </a:r>
            <a:r>
              <a:rPr lang="de-DE" dirty="0">
                <a:ea typeface="+mn-lt"/>
                <a:cs typeface="+mn-lt"/>
              </a:rPr>
              <a:t>durch </a:t>
            </a:r>
            <a:r>
              <a:rPr lang="de-DE" b="1" dirty="0">
                <a:ea typeface="+mn-lt"/>
                <a:cs typeface="+mn-lt"/>
              </a:rPr>
              <a:t>Angreifer</a:t>
            </a:r>
            <a:r>
              <a:rPr lang="de-DE" dirty="0">
                <a:ea typeface="+mn-lt"/>
                <a:cs typeface="+mn-lt"/>
              </a:rPr>
              <a:t>, die auf Fehler oder </a:t>
            </a:r>
            <a:r>
              <a:rPr lang="de-DE" b="1" dirty="0">
                <a:ea typeface="+mn-lt"/>
                <a:cs typeface="+mn-lt"/>
              </a:rPr>
              <a:t>wenig performant implementierte Teile einer Anwendung</a:t>
            </a:r>
            <a:r>
              <a:rPr lang="de-DE" dirty="0">
                <a:ea typeface="+mn-lt"/>
                <a:cs typeface="+mn-lt"/>
              </a:rPr>
              <a:t> zielen.</a:t>
            </a:r>
            <a:endParaRPr lang="de-DE">
              <a:cs typeface="Arial"/>
            </a:endParaRPr>
          </a:p>
          <a:p>
            <a:endParaRPr lang="de-DE" b="1" dirty="0"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de-DE" dirty="0">
                <a:ea typeface="+mn-lt"/>
                <a:cs typeface="+mn-lt"/>
              </a:rPr>
              <a:t>Dazu gehören auch harmlos anmutende Funktionen wie  </a:t>
            </a:r>
            <a:r>
              <a:rPr lang="de-DE" b="1" dirty="0">
                <a:ea typeface="+mn-lt"/>
                <a:cs typeface="+mn-lt"/>
              </a:rPr>
              <a:t>datenbankintensive Suchanfragen</a:t>
            </a:r>
            <a:r>
              <a:rPr lang="de-DE" dirty="0">
                <a:ea typeface="+mn-lt"/>
                <a:cs typeface="+mn-lt"/>
              </a:rPr>
              <a:t>, die zum </a:t>
            </a:r>
            <a:r>
              <a:rPr lang="de-DE" b="1" dirty="0">
                <a:ea typeface="+mn-lt"/>
                <a:cs typeface="+mn-lt"/>
              </a:rPr>
              <a:t>Beispiel die CPU Ressourcen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für</a:t>
            </a:r>
            <a:r>
              <a:rPr lang="de-DE" dirty="0">
                <a:ea typeface="+mn-lt"/>
                <a:cs typeface="+mn-lt"/>
              </a:rPr>
              <a:t> reale, </a:t>
            </a:r>
            <a:r>
              <a:rPr lang="de-DE" dirty="0" err="1">
                <a:ea typeface="+mn-lt"/>
                <a:cs typeface="+mn-lt"/>
              </a:rPr>
              <a:t>gewünschte</a:t>
            </a:r>
            <a:r>
              <a:rPr lang="de-DE" dirty="0">
                <a:ea typeface="+mn-lt"/>
                <a:cs typeface="+mn-lt"/>
              </a:rPr>
              <a:t> Anfragen nicht mehr </a:t>
            </a:r>
            <a:r>
              <a:rPr lang="de-DE" dirty="0" err="1">
                <a:ea typeface="+mn-lt"/>
                <a:cs typeface="+mn-lt"/>
              </a:rPr>
              <a:t>verfügbar</a:t>
            </a:r>
            <a:r>
              <a:rPr lang="de-DE" dirty="0">
                <a:ea typeface="+mn-lt"/>
                <a:cs typeface="+mn-lt"/>
              </a:rPr>
              <a:t> machen. </a:t>
            </a:r>
            <a:endParaRPr lang="de-DE" dirty="0">
              <a:cs typeface="Arial"/>
            </a:endParaRPr>
          </a:p>
          <a:p>
            <a:pPr marL="742950" lvl="1" indent="-285750">
              <a:buFont typeface="Arial"/>
              <a:buChar char="•"/>
            </a:pPr>
            <a:endParaRPr lang="de-DE" dirty="0">
              <a:cs typeface="Arial"/>
            </a:endParaRPr>
          </a:p>
          <a:p>
            <a:pPr marL="742950" lvl="1" indent="-285750">
              <a:buFont typeface="Arial"/>
              <a:buChar char="•"/>
            </a:pPr>
            <a:endParaRPr lang="de-DE" dirty="0">
              <a:cs typeface="Arial"/>
            </a:endParaRPr>
          </a:p>
          <a:p>
            <a:pPr marL="742950" lvl="1" indent="-285750">
              <a:buFont typeface="Arial"/>
              <a:buChar char="•"/>
            </a:pPr>
            <a:endParaRPr lang="de-DE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de-DE" dirty="0">
              <a:cs typeface="Arial"/>
            </a:endParaRPr>
          </a:p>
          <a:p>
            <a:pPr marL="742950" lvl="1" indent="-285750">
              <a:buFont typeface="Arial"/>
              <a:buChar char="•"/>
            </a:pPr>
            <a:endParaRPr lang="de-DE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de-DE" dirty="0">
              <a:cs typeface="Arial"/>
            </a:endParaRPr>
          </a:p>
          <a:p>
            <a:endParaRPr lang="de-DE" b="1" dirty="0">
              <a:cs typeface="Arial"/>
            </a:endParaRPr>
          </a:p>
          <a:p>
            <a:endParaRPr lang="de-DE" b="1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de-DE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de-DE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de-DE" dirty="0">
              <a:cs typeface="Arial"/>
            </a:endParaRPr>
          </a:p>
          <a:p>
            <a:br>
              <a:rPr lang="de-DE" dirty="0"/>
            </a:b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1126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4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4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78558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Definition</a:t>
            </a:r>
            <a:r>
              <a:rPr lang="de-DE" dirty="0"/>
              <a:t>: </a:t>
            </a:r>
          </a:p>
          <a:p>
            <a:endParaRPr lang="de-DE" dirty="0"/>
          </a:p>
          <a:p>
            <a:r>
              <a:rPr lang="de-DE" dirty="0"/>
              <a:t>DDoS steht für </a:t>
            </a:r>
            <a:r>
              <a:rPr lang="de-DE" b="1" dirty="0"/>
              <a:t>Distributed </a:t>
            </a:r>
            <a:r>
              <a:rPr lang="de-DE" b="1" dirty="0" err="1"/>
              <a:t>Denial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Service</a:t>
            </a:r>
          </a:p>
          <a:p>
            <a:endParaRPr lang="de-DE" b="1" dirty="0"/>
          </a:p>
          <a:p>
            <a:r>
              <a:rPr lang="de-DE" dirty="0"/>
              <a:t>Der Service eines digitalen Produktes wird mit einer Fülle an Anfragen überfordert und außer Kraft gesetzt.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D9046B8-1885-4554-63BC-BD77B9B88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25" y="2652999"/>
            <a:ext cx="2583396" cy="197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453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40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40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8122808" cy="67403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/>
              <a:t>Genaues Angriffspattern, was sind die Taktiken?</a:t>
            </a:r>
            <a:endParaRPr lang="de-DE" dirty="0"/>
          </a:p>
          <a:p>
            <a:pPr marL="285750" indent="-285750">
              <a:buFont typeface="Arial"/>
              <a:buChar char="•"/>
            </a:pPr>
            <a:endParaRPr lang="de-DE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de-DE" b="1" dirty="0">
                <a:ea typeface="+mn-lt"/>
                <a:cs typeface="+mn-lt"/>
              </a:rPr>
              <a:t>Anwendungsspezifisch </a:t>
            </a:r>
            <a:r>
              <a:rPr lang="de-DE" dirty="0">
                <a:ea typeface="+mn-lt"/>
                <a:cs typeface="+mn-lt"/>
              </a:rPr>
              <a:t>erzeugte </a:t>
            </a:r>
            <a:r>
              <a:rPr lang="de-DE" b="1" dirty="0">
                <a:ea typeface="+mn-lt"/>
                <a:cs typeface="+mn-lt"/>
              </a:rPr>
              <a:t>Anfragen </a:t>
            </a:r>
            <a:r>
              <a:rPr lang="de-DE" dirty="0">
                <a:ea typeface="+mn-lt"/>
                <a:cs typeface="+mn-lt"/>
              </a:rPr>
              <a:t>durch </a:t>
            </a:r>
            <a:r>
              <a:rPr lang="de-DE" b="1" dirty="0">
                <a:ea typeface="+mn-lt"/>
                <a:cs typeface="+mn-lt"/>
              </a:rPr>
              <a:t>Angreifer</a:t>
            </a:r>
            <a:r>
              <a:rPr lang="de-DE" dirty="0">
                <a:ea typeface="+mn-lt"/>
                <a:cs typeface="+mn-lt"/>
              </a:rPr>
              <a:t>, die auf Fehler oder </a:t>
            </a:r>
            <a:r>
              <a:rPr lang="de-DE" b="1" dirty="0">
                <a:ea typeface="+mn-lt"/>
                <a:cs typeface="+mn-lt"/>
              </a:rPr>
              <a:t>wenig performant implementierte Teile einer Anwendung</a:t>
            </a:r>
            <a:r>
              <a:rPr lang="de-DE" dirty="0">
                <a:ea typeface="+mn-lt"/>
                <a:cs typeface="+mn-lt"/>
              </a:rPr>
              <a:t> zielen.</a:t>
            </a:r>
            <a:endParaRPr lang="de-DE">
              <a:cs typeface="Arial"/>
            </a:endParaRPr>
          </a:p>
          <a:p>
            <a:endParaRPr lang="de-DE" b="1" dirty="0"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de-DE" dirty="0">
                <a:ea typeface="+mn-lt"/>
                <a:cs typeface="+mn-lt"/>
              </a:rPr>
              <a:t>Diese Angriffe werden auch </a:t>
            </a:r>
            <a:r>
              <a:rPr lang="de-DE" b="1" dirty="0">
                <a:ea typeface="+mn-lt"/>
                <a:cs typeface="+mn-lt"/>
              </a:rPr>
              <a:t>„Low and Slow“ </a:t>
            </a:r>
            <a:r>
              <a:rPr lang="de-DE" dirty="0">
                <a:ea typeface="+mn-lt"/>
                <a:cs typeface="+mn-lt"/>
              </a:rPr>
              <a:t>genannt, wenn sich die </a:t>
            </a:r>
            <a:r>
              <a:rPr lang="de-DE" dirty="0" err="1">
                <a:ea typeface="+mn-lt"/>
                <a:cs typeface="+mn-lt"/>
              </a:rPr>
              <a:t>für</a:t>
            </a:r>
            <a:r>
              <a:rPr lang="de-DE" dirty="0">
                <a:ea typeface="+mn-lt"/>
                <a:cs typeface="+mn-lt"/>
              </a:rPr>
              <a:t> einen solchen Angriff benötigten </a:t>
            </a:r>
            <a:r>
              <a:rPr lang="de-DE" b="1" dirty="0">
                <a:ea typeface="+mn-lt"/>
                <a:cs typeface="+mn-lt"/>
              </a:rPr>
              <a:t>Netzwerkpakete hinsichtlich Frequenz und Payload</a:t>
            </a:r>
            <a:r>
              <a:rPr lang="de-DE" dirty="0">
                <a:ea typeface="+mn-lt"/>
                <a:cs typeface="+mn-lt"/>
              </a:rPr>
              <a:t> kaum oder </a:t>
            </a:r>
            <a:r>
              <a:rPr lang="de-DE" b="1" dirty="0">
                <a:ea typeface="+mn-lt"/>
                <a:cs typeface="+mn-lt"/>
              </a:rPr>
              <a:t>gar nicht vom gewöhnlichen Datenverkehr</a:t>
            </a:r>
            <a:r>
              <a:rPr lang="de-DE" dirty="0">
                <a:ea typeface="+mn-lt"/>
                <a:cs typeface="+mn-lt"/>
              </a:rPr>
              <a:t> unterscheiden lassen.</a:t>
            </a:r>
          </a:p>
          <a:p>
            <a:pPr marL="742950" lvl="1" indent="-285750">
              <a:buFont typeface="Arial"/>
              <a:buChar char="•"/>
            </a:pPr>
            <a:endParaRPr lang="de-DE" dirty="0">
              <a:cs typeface="Arial"/>
            </a:endParaRPr>
          </a:p>
          <a:p>
            <a:pPr marL="742950" lvl="1" indent="-285750">
              <a:buFont typeface="Arial"/>
              <a:buChar char="•"/>
            </a:pPr>
            <a:endParaRPr lang="de-DE" dirty="0">
              <a:cs typeface="Arial"/>
            </a:endParaRPr>
          </a:p>
          <a:p>
            <a:pPr marL="742950" lvl="1" indent="-285750">
              <a:buFont typeface="Arial"/>
              <a:buChar char="•"/>
            </a:pPr>
            <a:endParaRPr lang="de-DE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de-DE" dirty="0">
              <a:cs typeface="Arial"/>
            </a:endParaRPr>
          </a:p>
          <a:p>
            <a:pPr marL="742950" lvl="1" indent="-285750">
              <a:buFont typeface="Arial"/>
              <a:buChar char="•"/>
            </a:pPr>
            <a:endParaRPr lang="de-DE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de-DE" dirty="0">
              <a:cs typeface="Arial"/>
            </a:endParaRPr>
          </a:p>
          <a:p>
            <a:endParaRPr lang="de-DE" b="1" dirty="0">
              <a:cs typeface="Arial"/>
            </a:endParaRPr>
          </a:p>
          <a:p>
            <a:endParaRPr lang="de-DE" b="1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de-DE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de-DE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de-DE" dirty="0">
              <a:cs typeface="Arial"/>
            </a:endParaRPr>
          </a:p>
          <a:p>
            <a:br>
              <a:rPr lang="de-DE" dirty="0"/>
            </a:b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79903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41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41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8122808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>
                <a:cs typeface="Arial"/>
              </a:rPr>
              <a:t>Beispiel: </a:t>
            </a:r>
          </a:p>
          <a:p>
            <a:endParaRPr lang="de-DE" b="1" dirty="0">
              <a:cs typeface="Arial"/>
            </a:endParaRPr>
          </a:p>
          <a:p>
            <a:r>
              <a:rPr lang="de-DE" dirty="0">
                <a:ea typeface="+mn-lt"/>
                <a:cs typeface="+mn-lt"/>
              </a:rPr>
              <a:t>Prominentester Vertreter solcher Angriffe ist der eigentlich veraltete</a:t>
            </a:r>
            <a:endParaRPr lang="de-DE" dirty="0"/>
          </a:p>
          <a:p>
            <a:r>
              <a:rPr lang="de-DE" dirty="0">
                <a:ea typeface="+mn-lt"/>
                <a:cs typeface="+mn-lt"/>
              </a:rPr>
              <a:t>NTP </a:t>
            </a:r>
            <a:r>
              <a:rPr lang="de-DE" dirty="0" err="1">
                <a:ea typeface="+mn-lt"/>
                <a:cs typeface="+mn-lt"/>
              </a:rPr>
              <a:t>Monlist</a:t>
            </a:r>
            <a:r>
              <a:rPr lang="de-DE" dirty="0">
                <a:ea typeface="+mn-lt"/>
                <a:cs typeface="+mn-lt"/>
              </a:rPr>
              <a:t>-Befehl.</a:t>
            </a:r>
            <a:endParaRPr lang="de-DE" dirty="0"/>
          </a:p>
          <a:p>
            <a:endParaRPr lang="de-DE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14745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42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42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8122808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>
                <a:cs typeface="Arial"/>
              </a:rPr>
              <a:t>Beispiel: </a:t>
            </a:r>
          </a:p>
          <a:p>
            <a:endParaRPr lang="de-DE" b="1" dirty="0">
              <a:cs typeface="Arial"/>
            </a:endParaRPr>
          </a:p>
          <a:p>
            <a:r>
              <a:rPr lang="de-DE" dirty="0">
                <a:ea typeface="+mn-lt"/>
                <a:cs typeface="+mn-lt"/>
              </a:rPr>
              <a:t>Prominentester Vertreter solcher Angriffe ist der eigentlich veraltete</a:t>
            </a:r>
            <a:endParaRPr lang="de-DE" dirty="0"/>
          </a:p>
          <a:p>
            <a:r>
              <a:rPr lang="de-DE" dirty="0">
                <a:ea typeface="+mn-lt"/>
                <a:cs typeface="+mn-lt"/>
              </a:rPr>
              <a:t>NTP </a:t>
            </a:r>
            <a:r>
              <a:rPr lang="de-DE" dirty="0" err="1">
                <a:ea typeface="+mn-lt"/>
                <a:cs typeface="+mn-lt"/>
              </a:rPr>
              <a:t>Monlist</a:t>
            </a:r>
            <a:r>
              <a:rPr lang="de-DE" dirty="0">
                <a:ea typeface="+mn-lt"/>
                <a:cs typeface="+mn-lt"/>
              </a:rPr>
              <a:t>-Befehl.</a:t>
            </a:r>
            <a:endParaRPr lang="de-DE" dirty="0"/>
          </a:p>
          <a:p>
            <a:endParaRPr lang="de-DE" dirty="0">
              <a:cs typeface="Arial"/>
            </a:endParaRPr>
          </a:p>
          <a:p>
            <a:r>
              <a:rPr lang="de-DE" dirty="0">
                <a:ea typeface="+mn-lt"/>
                <a:cs typeface="+mn-lt"/>
              </a:rPr>
              <a:t>Dieser sendet als </a:t>
            </a:r>
            <a:r>
              <a:rPr lang="de-DE" b="1" dirty="0">
                <a:ea typeface="+mn-lt"/>
                <a:cs typeface="+mn-lt"/>
              </a:rPr>
              <a:t>Antwort die Adressen der letzten 600 IT-Geräte</a:t>
            </a:r>
            <a:r>
              <a:rPr lang="de-DE" dirty="0">
                <a:ea typeface="+mn-lt"/>
                <a:cs typeface="+mn-lt"/>
              </a:rPr>
              <a:t>,</a:t>
            </a:r>
            <a:endParaRPr lang="de-DE" dirty="0"/>
          </a:p>
          <a:p>
            <a:r>
              <a:rPr lang="de-DE" dirty="0">
                <a:ea typeface="+mn-lt"/>
                <a:cs typeface="+mn-lt"/>
              </a:rPr>
              <a:t>die sich mit dem </a:t>
            </a:r>
            <a:r>
              <a:rPr lang="de-DE" b="1" dirty="0">
                <a:ea typeface="+mn-lt"/>
                <a:cs typeface="+mn-lt"/>
              </a:rPr>
              <a:t>NTP-Server </a:t>
            </a:r>
            <a:r>
              <a:rPr lang="de-DE" dirty="0">
                <a:ea typeface="+mn-lt"/>
                <a:cs typeface="+mn-lt"/>
              </a:rPr>
              <a:t>verbunden haben.</a:t>
            </a:r>
            <a:endParaRPr lang="de-DE" dirty="0"/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  <a:p>
            <a:endParaRPr lang="de-DE" b="1" dirty="0">
              <a:cs typeface="Arial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6C89816-E69A-67B4-CFA5-D77C62287BA6}"/>
              </a:ext>
            </a:extLst>
          </p:cNvPr>
          <p:cNvSpPr txBox="1"/>
          <p:nvPr/>
        </p:nvSpPr>
        <p:spPr>
          <a:xfrm>
            <a:off x="3213000" y="3465000"/>
            <a:ext cx="3924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ea typeface="+mn-lt"/>
                <a:cs typeface="+mn-lt"/>
              </a:rPr>
              <a:t>Daraus ergibt sich ein Verstärkungsfaktor von </a:t>
            </a:r>
            <a:r>
              <a:rPr lang="de-DE" dirty="0" err="1">
                <a:ea typeface="+mn-lt"/>
                <a:cs typeface="+mn-lt"/>
              </a:rPr>
              <a:t>über</a:t>
            </a:r>
            <a:r>
              <a:rPr lang="de-DE" dirty="0">
                <a:ea typeface="+mn-lt"/>
                <a:cs typeface="+mn-lt"/>
              </a:rPr>
              <a:t> 200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7803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43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43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8122808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>
                <a:cs typeface="Arial"/>
              </a:rPr>
              <a:t>Beispiel: </a:t>
            </a:r>
          </a:p>
          <a:p>
            <a:endParaRPr lang="de-DE" b="1" dirty="0">
              <a:cs typeface="Arial"/>
            </a:endParaRPr>
          </a:p>
          <a:p>
            <a:r>
              <a:rPr lang="de-DE" dirty="0">
                <a:ea typeface="+mn-lt"/>
                <a:cs typeface="+mn-lt"/>
              </a:rPr>
              <a:t>Prominentester Vertreter solcher Angriffe ist der eigentlich veraltete</a:t>
            </a:r>
            <a:endParaRPr lang="de-DE" dirty="0"/>
          </a:p>
          <a:p>
            <a:r>
              <a:rPr lang="de-DE" dirty="0">
                <a:ea typeface="+mn-lt"/>
                <a:cs typeface="+mn-lt"/>
              </a:rPr>
              <a:t>NTP </a:t>
            </a:r>
            <a:r>
              <a:rPr lang="de-DE" dirty="0" err="1">
                <a:ea typeface="+mn-lt"/>
                <a:cs typeface="+mn-lt"/>
              </a:rPr>
              <a:t>Monlist</a:t>
            </a:r>
            <a:r>
              <a:rPr lang="de-DE" dirty="0">
                <a:ea typeface="+mn-lt"/>
                <a:cs typeface="+mn-lt"/>
              </a:rPr>
              <a:t>-Befehl.</a:t>
            </a:r>
            <a:endParaRPr lang="de-DE" dirty="0"/>
          </a:p>
          <a:p>
            <a:endParaRPr lang="de-DE" dirty="0">
              <a:cs typeface="Arial"/>
            </a:endParaRPr>
          </a:p>
          <a:p>
            <a:r>
              <a:rPr lang="de-DE" dirty="0">
                <a:ea typeface="+mn-lt"/>
                <a:cs typeface="+mn-lt"/>
              </a:rPr>
              <a:t>Dieser sendet als </a:t>
            </a:r>
            <a:r>
              <a:rPr lang="de-DE" b="1" dirty="0">
                <a:ea typeface="+mn-lt"/>
                <a:cs typeface="+mn-lt"/>
              </a:rPr>
              <a:t>Antwort die Adressen der letzten 600 IT-Geräte</a:t>
            </a:r>
            <a:r>
              <a:rPr lang="de-DE" dirty="0">
                <a:ea typeface="+mn-lt"/>
                <a:cs typeface="+mn-lt"/>
              </a:rPr>
              <a:t>,</a:t>
            </a:r>
            <a:endParaRPr lang="de-DE" dirty="0"/>
          </a:p>
          <a:p>
            <a:r>
              <a:rPr lang="de-DE" dirty="0">
                <a:ea typeface="+mn-lt"/>
                <a:cs typeface="+mn-lt"/>
              </a:rPr>
              <a:t>die sich mit dem </a:t>
            </a:r>
            <a:r>
              <a:rPr lang="de-DE" b="1" dirty="0">
                <a:ea typeface="+mn-lt"/>
                <a:cs typeface="+mn-lt"/>
              </a:rPr>
              <a:t>NTP-Server </a:t>
            </a:r>
            <a:r>
              <a:rPr lang="de-DE" dirty="0">
                <a:ea typeface="+mn-lt"/>
                <a:cs typeface="+mn-lt"/>
              </a:rPr>
              <a:t>verbunden haben.</a:t>
            </a:r>
            <a:endParaRPr lang="de-DE" dirty="0"/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  <a:p>
            <a:endParaRPr lang="de-DE" b="1" dirty="0">
              <a:cs typeface="Arial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6C89816-E69A-67B4-CFA5-D77C62287BA6}"/>
              </a:ext>
            </a:extLst>
          </p:cNvPr>
          <p:cNvSpPr txBox="1"/>
          <p:nvPr/>
        </p:nvSpPr>
        <p:spPr>
          <a:xfrm>
            <a:off x="3213000" y="3465000"/>
            <a:ext cx="3924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ea typeface="+mn-lt"/>
                <a:cs typeface="+mn-lt"/>
              </a:rPr>
              <a:t>Daraus ergibt sich ein Verstärkungsfaktor von </a:t>
            </a:r>
            <a:r>
              <a:rPr lang="de-DE" dirty="0" err="1">
                <a:ea typeface="+mn-lt"/>
                <a:cs typeface="+mn-lt"/>
              </a:rPr>
              <a:t>über</a:t>
            </a:r>
            <a:r>
              <a:rPr lang="de-DE" dirty="0">
                <a:ea typeface="+mn-lt"/>
                <a:cs typeface="+mn-lt"/>
              </a:rPr>
              <a:t> 200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770333F-C6E3-EBA0-5680-569BD52486E7}"/>
              </a:ext>
            </a:extLst>
          </p:cNvPr>
          <p:cNvSpPr txBox="1"/>
          <p:nvPr/>
        </p:nvSpPr>
        <p:spPr>
          <a:xfrm>
            <a:off x="548999" y="3321000"/>
            <a:ext cx="2600999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>
                <a:solidFill>
                  <a:srgbClr val="0070C0"/>
                </a:solidFill>
                <a:cs typeface="Arial"/>
              </a:rPr>
              <a:t>Wie kann sowas </a:t>
            </a:r>
          </a:p>
          <a:p>
            <a:r>
              <a:rPr lang="de-DE" b="1" dirty="0">
                <a:solidFill>
                  <a:srgbClr val="0070C0"/>
                </a:solidFill>
                <a:cs typeface="Arial"/>
              </a:rPr>
              <a:t>passieren?</a:t>
            </a:r>
          </a:p>
        </p:txBody>
      </p:sp>
    </p:spTree>
    <p:extLst>
      <p:ext uri="{BB962C8B-B14F-4D97-AF65-F5344CB8AC3E}">
        <p14:creationId xmlns:p14="http://schemas.microsoft.com/office/powerpoint/2010/main" val="30222864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44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44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8122808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>
                <a:cs typeface="Arial"/>
              </a:rPr>
              <a:t>Beispiel: </a:t>
            </a:r>
          </a:p>
          <a:p>
            <a:endParaRPr lang="de-DE" b="1" dirty="0">
              <a:cs typeface="Arial"/>
            </a:endParaRPr>
          </a:p>
          <a:p>
            <a:r>
              <a:rPr lang="de-DE" dirty="0">
                <a:ea typeface="+mn-lt"/>
                <a:cs typeface="+mn-lt"/>
              </a:rPr>
              <a:t>Prominentester Vertreter solcher Angriffe ist der eigentlich veraltete</a:t>
            </a:r>
            <a:endParaRPr lang="de-DE" dirty="0"/>
          </a:p>
          <a:p>
            <a:r>
              <a:rPr lang="de-DE" dirty="0">
                <a:ea typeface="+mn-lt"/>
                <a:cs typeface="+mn-lt"/>
              </a:rPr>
              <a:t>NTP </a:t>
            </a:r>
            <a:r>
              <a:rPr lang="de-DE" dirty="0" err="1">
                <a:ea typeface="+mn-lt"/>
                <a:cs typeface="+mn-lt"/>
              </a:rPr>
              <a:t>Monlist</a:t>
            </a:r>
            <a:r>
              <a:rPr lang="de-DE" dirty="0">
                <a:ea typeface="+mn-lt"/>
                <a:cs typeface="+mn-lt"/>
              </a:rPr>
              <a:t>-Befehl.</a:t>
            </a:r>
            <a:endParaRPr lang="de-DE" dirty="0"/>
          </a:p>
          <a:p>
            <a:endParaRPr lang="de-DE" dirty="0">
              <a:cs typeface="Arial"/>
            </a:endParaRPr>
          </a:p>
          <a:p>
            <a:endParaRPr lang="de-DE" dirty="0"/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  <a:p>
            <a:endParaRPr lang="de-DE" b="1" dirty="0">
              <a:cs typeface="Arial"/>
            </a:endParaRPr>
          </a:p>
        </p:txBody>
      </p:sp>
      <p:pic>
        <p:nvPicPr>
          <p:cNvPr id="8" name="Grafik 10">
            <a:extLst>
              <a:ext uri="{FF2B5EF4-FFF2-40B4-BE49-F238E27FC236}">
                <a16:creationId xmlns:a16="http://schemas.microsoft.com/office/drawing/2014/main" id="{D41E3669-EF01-76EC-8D3E-AC6483D78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400" y="1845458"/>
            <a:ext cx="4561200" cy="311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666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45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45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8122808" cy="50783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>
                <a:cs typeface="Arial"/>
              </a:rPr>
              <a:t>Beispiel: </a:t>
            </a:r>
            <a:r>
              <a:rPr lang="de-DE" b="1" dirty="0" err="1">
                <a:cs typeface="Arial"/>
              </a:rPr>
              <a:t>Worpress</a:t>
            </a:r>
            <a:r>
              <a:rPr lang="de-DE" b="1" dirty="0">
                <a:cs typeface="Arial"/>
              </a:rPr>
              <a:t> – Blog Anbieter</a:t>
            </a:r>
            <a:endParaRPr lang="de-DE" dirty="0"/>
          </a:p>
          <a:p>
            <a:endParaRPr lang="de-DE" b="1" dirty="0">
              <a:cs typeface="Arial"/>
            </a:endParaRPr>
          </a:p>
          <a:p>
            <a:r>
              <a:rPr lang="de-DE" dirty="0">
                <a:cs typeface="Arial"/>
              </a:rPr>
              <a:t>Ausnutzung der </a:t>
            </a:r>
            <a:r>
              <a:rPr lang="de-DE" dirty="0" err="1">
                <a:cs typeface="Arial"/>
              </a:rPr>
              <a:t>PingBack</a:t>
            </a:r>
            <a:r>
              <a:rPr lang="de-DE" dirty="0">
                <a:cs typeface="Arial"/>
              </a:rPr>
              <a:t> Funktion.</a:t>
            </a:r>
          </a:p>
          <a:p>
            <a:endParaRPr lang="de-DE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de-DE" dirty="0">
                <a:ea typeface="+mn-lt"/>
                <a:cs typeface="+mn-lt"/>
              </a:rPr>
              <a:t>Anfragen von einer Wordpress-Instanz zu anderen Webseiten zu</a:t>
            </a:r>
            <a:br>
              <a:rPr lang="de-DE" dirty="0">
                <a:ea typeface="+mn-lt"/>
                <a:cs typeface="+mn-lt"/>
              </a:rPr>
            </a:br>
            <a:r>
              <a:rPr lang="de-DE" dirty="0">
                <a:ea typeface="+mn-lt"/>
                <a:cs typeface="+mn-lt"/>
              </a:rPr>
              <a:t>schicken, um Querverweise zwischen Blogs zu generieren.</a:t>
            </a:r>
            <a:endParaRPr lang="de-DE">
              <a:cs typeface="Arial"/>
            </a:endParaRPr>
          </a:p>
          <a:p>
            <a:endParaRPr lang="de-DE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de-DE" dirty="0">
                <a:cs typeface="Arial"/>
              </a:rPr>
              <a:t>Angreifer schickt </a:t>
            </a:r>
            <a:r>
              <a:rPr lang="de-DE" dirty="0" err="1">
                <a:cs typeface="Arial"/>
              </a:rPr>
              <a:t>Pingback-Requests</a:t>
            </a:r>
            <a:r>
              <a:rPr lang="de-DE" dirty="0">
                <a:cs typeface="Arial"/>
              </a:rPr>
              <a:t> mit der anzugreifenden</a:t>
            </a:r>
            <a:br>
              <a:rPr lang="de-DE" dirty="0">
                <a:cs typeface="Arial"/>
              </a:rPr>
            </a:br>
            <a:r>
              <a:rPr lang="de-DE" dirty="0">
                <a:cs typeface="Arial"/>
              </a:rPr>
              <a:t>Webseite als Ziel an beliebig viele Wordpress-Seiten.</a:t>
            </a:r>
          </a:p>
          <a:p>
            <a:pPr marL="285750" indent="-285750">
              <a:buFont typeface="Arial"/>
              <a:buChar char="•"/>
            </a:pPr>
            <a:endParaRPr lang="de-DE" dirty="0">
              <a:ea typeface="+mn-lt"/>
              <a:cs typeface="+mn-lt"/>
            </a:endParaRPr>
          </a:p>
          <a:p>
            <a:r>
              <a:rPr lang="de-DE" b="1" dirty="0">
                <a:ea typeface="+mn-lt"/>
                <a:cs typeface="+mn-lt"/>
              </a:rPr>
              <a:t>Diese kontaktieren daraufhin alle das anzugreifende IT-System.</a:t>
            </a:r>
            <a:endParaRPr lang="de-DE" b="1" dirty="0">
              <a:cs typeface="Arial"/>
            </a:endParaRPr>
          </a:p>
          <a:p>
            <a:r>
              <a:rPr lang="de-DE" b="1" dirty="0">
                <a:ea typeface="+mn-lt"/>
                <a:cs typeface="+mn-lt"/>
              </a:rPr>
              <a:t>Sicherheitsplugin bereits veröffentlicht.</a:t>
            </a:r>
            <a:endParaRPr lang="de-DE" b="1" dirty="0"/>
          </a:p>
          <a:p>
            <a:endParaRPr lang="de-DE" b="1" dirty="0">
              <a:cs typeface="Arial"/>
            </a:endParaRP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  <a:p>
            <a:endParaRPr lang="de-DE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9203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46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46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8122808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>
                <a:cs typeface="Arial"/>
              </a:rPr>
              <a:t>Abwehren – Geht das?</a:t>
            </a:r>
            <a:endParaRPr lang="de-DE" dirty="0"/>
          </a:p>
          <a:p>
            <a:endParaRPr lang="de-DE" b="1" dirty="0">
              <a:cs typeface="Arial"/>
            </a:endParaRPr>
          </a:p>
          <a:p>
            <a:endParaRPr lang="de-DE" dirty="0">
              <a:cs typeface="Arial"/>
            </a:endParaRPr>
          </a:p>
          <a:p>
            <a:pPr marL="342900" indent="-342900">
              <a:buAutoNum type="arabicPeriod"/>
            </a:pPr>
            <a:r>
              <a:rPr lang="de-DE" dirty="0">
                <a:cs typeface="Arial"/>
              </a:rPr>
              <a:t>Risikoanalyse nach BSI Grundschutz </a:t>
            </a:r>
          </a:p>
          <a:p>
            <a:pPr marL="800100" lvl="1" indent="-342900">
              <a:buAutoNum type="arabicPeriod"/>
            </a:pPr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  <a:p>
            <a:endParaRPr lang="de-DE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9643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47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47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8122808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>
                <a:cs typeface="Arial"/>
              </a:rPr>
              <a:t>Abwehren – Geht das?</a:t>
            </a:r>
            <a:endParaRPr lang="de-DE" dirty="0"/>
          </a:p>
          <a:p>
            <a:endParaRPr lang="de-DE" b="1" dirty="0">
              <a:cs typeface="Arial"/>
            </a:endParaRPr>
          </a:p>
          <a:p>
            <a:endParaRPr lang="de-DE" dirty="0">
              <a:cs typeface="Arial"/>
            </a:endParaRPr>
          </a:p>
          <a:p>
            <a:pPr marL="342900" indent="-342900">
              <a:buAutoNum type="arabicPeriod"/>
            </a:pPr>
            <a:r>
              <a:rPr lang="de-DE" dirty="0">
                <a:cs typeface="Arial"/>
              </a:rPr>
              <a:t>Risikoanalyse nach BSI Grundschutz </a:t>
            </a:r>
          </a:p>
          <a:p>
            <a:pPr marL="800100" lvl="1" indent="-342900">
              <a:buAutoNum type="arabicPeriod"/>
            </a:pPr>
            <a:r>
              <a:rPr lang="de-DE" dirty="0">
                <a:cs typeface="Arial"/>
              </a:rPr>
              <a:t>Sind Schwachstellen offen?</a:t>
            </a:r>
          </a:p>
          <a:p>
            <a:pPr marL="800100" lvl="1" indent="-342900">
              <a:buAutoNum type="arabicPeriod"/>
            </a:pPr>
            <a:r>
              <a:rPr lang="de-DE" dirty="0">
                <a:cs typeface="Arial"/>
              </a:rPr>
              <a:t>Eigene Internet Dienste umfassend </a:t>
            </a:r>
          </a:p>
          <a:p>
            <a:pPr marL="342900" indent="-342900">
              <a:buAutoNum type="arabicPeriod"/>
            </a:pPr>
            <a:endParaRPr lang="de-DE" dirty="0">
              <a:cs typeface="Arial"/>
            </a:endParaRPr>
          </a:p>
          <a:p>
            <a:endParaRPr lang="de-DE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73346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48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48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8122808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>
                <a:cs typeface="Arial"/>
              </a:rPr>
              <a:t>Abwehren – Geht das?</a:t>
            </a:r>
            <a:endParaRPr lang="de-DE" dirty="0"/>
          </a:p>
          <a:p>
            <a:endParaRPr lang="de-DE" b="1" dirty="0">
              <a:cs typeface="Arial"/>
            </a:endParaRPr>
          </a:p>
          <a:p>
            <a:endParaRPr lang="de-DE" dirty="0">
              <a:cs typeface="Arial"/>
            </a:endParaRPr>
          </a:p>
          <a:p>
            <a:pPr marL="342900" indent="-342900">
              <a:buAutoNum type="arabicPeriod"/>
            </a:pPr>
            <a:r>
              <a:rPr lang="de-DE" dirty="0">
                <a:cs typeface="Arial"/>
              </a:rPr>
              <a:t>Risikoanalyse nach BSI Grundschutz </a:t>
            </a:r>
          </a:p>
          <a:p>
            <a:pPr marL="800100" lvl="1" indent="-342900">
              <a:buAutoNum type="arabicPeriod"/>
            </a:pPr>
            <a:r>
              <a:rPr lang="de-DE" dirty="0">
                <a:cs typeface="Arial"/>
              </a:rPr>
              <a:t>Sind Schwachstellen offen?</a:t>
            </a:r>
          </a:p>
          <a:p>
            <a:pPr marL="800100" lvl="1" indent="-342900">
              <a:buAutoNum type="arabicPeriod"/>
            </a:pPr>
            <a:r>
              <a:rPr lang="de-DE" dirty="0">
                <a:cs typeface="Arial"/>
              </a:rPr>
              <a:t>Eigene Internet Dienste umfassend </a:t>
            </a:r>
          </a:p>
          <a:p>
            <a:pPr marL="342900" indent="-342900">
              <a:buAutoNum type="arabicPeriod"/>
            </a:pPr>
            <a:r>
              <a:rPr lang="de-DE" b="1" dirty="0">
                <a:cs typeface="Arial"/>
              </a:rPr>
              <a:t>Risiko und Folgeschäden-Kalkulation</a:t>
            </a:r>
          </a:p>
          <a:p>
            <a:endParaRPr lang="de-DE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52487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49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49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8122808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>
                <a:cs typeface="Arial"/>
              </a:rPr>
              <a:t>Abwehren – Geht das?</a:t>
            </a:r>
            <a:endParaRPr lang="de-DE" dirty="0"/>
          </a:p>
          <a:p>
            <a:endParaRPr lang="de-DE" b="1" dirty="0">
              <a:cs typeface="Arial"/>
            </a:endParaRPr>
          </a:p>
          <a:p>
            <a:endParaRPr lang="de-DE" dirty="0">
              <a:cs typeface="Arial"/>
            </a:endParaRPr>
          </a:p>
          <a:p>
            <a:pPr marL="342900" indent="-342900">
              <a:buAutoNum type="arabicPeriod"/>
            </a:pPr>
            <a:r>
              <a:rPr lang="de-DE" dirty="0">
                <a:cs typeface="Arial"/>
              </a:rPr>
              <a:t>Risikoanalyse nach BSI Grundschutz </a:t>
            </a:r>
          </a:p>
          <a:p>
            <a:pPr marL="800100" lvl="1" indent="-342900">
              <a:buAutoNum type="arabicPeriod"/>
            </a:pPr>
            <a:r>
              <a:rPr lang="de-DE" dirty="0">
                <a:cs typeface="Arial"/>
              </a:rPr>
              <a:t>Sind Schwachstellen offen?</a:t>
            </a:r>
          </a:p>
          <a:p>
            <a:pPr marL="800100" lvl="1" indent="-342900">
              <a:buAutoNum type="arabicPeriod"/>
            </a:pPr>
            <a:r>
              <a:rPr lang="de-DE" dirty="0">
                <a:cs typeface="Arial"/>
              </a:rPr>
              <a:t>Eigene Internet Dienste umfassend </a:t>
            </a:r>
          </a:p>
          <a:p>
            <a:pPr marL="342900" indent="-342900">
              <a:buAutoNum type="arabicPeriod"/>
            </a:pPr>
            <a:r>
              <a:rPr lang="de-DE" b="1" dirty="0">
                <a:cs typeface="Arial"/>
              </a:rPr>
              <a:t>Risiko und Folgeschäden-Kalkulation</a:t>
            </a:r>
          </a:p>
          <a:p>
            <a:endParaRPr lang="de-DE" b="1" dirty="0">
              <a:cs typeface="Arial"/>
            </a:endParaRPr>
          </a:p>
        </p:txBody>
      </p:sp>
      <p:cxnSp>
        <p:nvCxnSpPr>
          <p:cNvPr id="4" name="Verbinder: gewinkelt 3">
            <a:extLst>
              <a:ext uri="{FF2B5EF4-FFF2-40B4-BE49-F238E27FC236}">
                <a16:creationId xmlns:a16="http://schemas.microsoft.com/office/drawing/2014/main" id="{ED1D88FC-2995-E630-91D8-4DA770EEC692}"/>
              </a:ext>
            </a:extLst>
          </p:cNvPr>
          <p:cNvCxnSpPr/>
          <p:nvPr/>
        </p:nvCxnSpPr>
        <p:spPr>
          <a:xfrm>
            <a:off x="2224800" y="2942550"/>
            <a:ext cx="914400" cy="9144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CA670CE2-7A28-6B51-3111-99C32B665BCC}"/>
              </a:ext>
            </a:extLst>
          </p:cNvPr>
          <p:cNvSpPr txBox="1"/>
          <p:nvPr/>
        </p:nvSpPr>
        <p:spPr>
          <a:xfrm>
            <a:off x="3141000" y="3573000"/>
            <a:ext cx="3159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Ableiten von Robustheitsmaßnahmen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4744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5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5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78558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Definition</a:t>
            </a:r>
            <a:r>
              <a:rPr lang="de-DE" dirty="0"/>
              <a:t>: </a:t>
            </a:r>
          </a:p>
          <a:p>
            <a:endParaRPr lang="de-DE" dirty="0"/>
          </a:p>
          <a:p>
            <a:r>
              <a:rPr lang="de-DE" dirty="0"/>
              <a:t>DDoS steht für </a:t>
            </a:r>
            <a:r>
              <a:rPr lang="de-DE" b="1" dirty="0"/>
              <a:t>Distributed </a:t>
            </a:r>
            <a:r>
              <a:rPr lang="de-DE" b="1" dirty="0" err="1"/>
              <a:t>Denial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Service</a:t>
            </a:r>
          </a:p>
          <a:p>
            <a:endParaRPr lang="de-DE" b="1" dirty="0"/>
          </a:p>
          <a:p>
            <a:r>
              <a:rPr lang="de-DE" dirty="0"/>
              <a:t>Der Service eines digitalen Produktes wird mit einer Fülle an Anfragen überfordert und außer Kraft gesetzt.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D9046B8-1885-4554-63BC-BD77B9B88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25" y="2652999"/>
            <a:ext cx="2583396" cy="197791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A8ACE8D-8935-3F1D-D83D-200170FAC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434" y="2505021"/>
            <a:ext cx="2086793" cy="212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9297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50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50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8122808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>
                <a:cs typeface="Arial"/>
              </a:rPr>
              <a:t>Abwehren – Geht das?</a:t>
            </a:r>
            <a:endParaRPr lang="de-DE" dirty="0"/>
          </a:p>
          <a:p>
            <a:endParaRPr lang="de-DE" b="1" dirty="0">
              <a:cs typeface="Arial"/>
            </a:endParaRPr>
          </a:p>
          <a:p>
            <a:endParaRPr lang="de-DE" dirty="0">
              <a:cs typeface="Arial"/>
            </a:endParaRPr>
          </a:p>
          <a:p>
            <a:pPr marL="342900" indent="-342900">
              <a:buAutoNum type="arabicPeriod"/>
            </a:pPr>
            <a:r>
              <a:rPr lang="de-DE" dirty="0">
                <a:cs typeface="Arial"/>
              </a:rPr>
              <a:t>Risikoanalyse nach BSI Grundschutz </a:t>
            </a:r>
          </a:p>
          <a:p>
            <a:pPr marL="800100" lvl="1" indent="-342900">
              <a:buAutoNum type="arabicPeriod"/>
            </a:pPr>
            <a:r>
              <a:rPr lang="de-DE" dirty="0">
                <a:cs typeface="Arial"/>
              </a:rPr>
              <a:t>Sind Schwachstellen offen?</a:t>
            </a:r>
          </a:p>
          <a:p>
            <a:pPr marL="800100" lvl="1" indent="-342900">
              <a:buAutoNum type="arabicPeriod"/>
            </a:pPr>
            <a:r>
              <a:rPr lang="de-DE" dirty="0">
                <a:cs typeface="Arial"/>
              </a:rPr>
              <a:t>Eigene Internet Dienste umfassend </a:t>
            </a:r>
          </a:p>
          <a:p>
            <a:pPr marL="342900" indent="-342900">
              <a:buAutoNum type="arabicPeriod"/>
            </a:pPr>
            <a:r>
              <a:rPr lang="de-DE" b="1" dirty="0">
                <a:cs typeface="Arial"/>
              </a:rPr>
              <a:t>Risiko und Folgeschäden-Kalkulation</a:t>
            </a:r>
          </a:p>
          <a:p>
            <a:endParaRPr lang="de-DE" b="1" dirty="0">
              <a:cs typeface="Arial"/>
            </a:endParaRPr>
          </a:p>
        </p:txBody>
      </p:sp>
      <p:cxnSp>
        <p:nvCxnSpPr>
          <p:cNvPr id="4" name="Verbinder: gewinkelt 3">
            <a:extLst>
              <a:ext uri="{FF2B5EF4-FFF2-40B4-BE49-F238E27FC236}">
                <a16:creationId xmlns:a16="http://schemas.microsoft.com/office/drawing/2014/main" id="{ED1D88FC-2995-E630-91D8-4DA770EEC692}"/>
              </a:ext>
            </a:extLst>
          </p:cNvPr>
          <p:cNvCxnSpPr/>
          <p:nvPr/>
        </p:nvCxnSpPr>
        <p:spPr>
          <a:xfrm>
            <a:off x="2224800" y="2942550"/>
            <a:ext cx="914400" cy="9144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CA670CE2-7A28-6B51-3111-99C32B665BCC}"/>
              </a:ext>
            </a:extLst>
          </p:cNvPr>
          <p:cNvSpPr txBox="1"/>
          <p:nvPr/>
        </p:nvSpPr>
        <p:spPr>
          <a:xfrm>
            <a:off x="3141000" y="3573000"/>
            <a:ext cx="3159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Ableiten von Robustheitsmaßnahmen</a:t>
            </a:r>
            <a:endParaRPr lang="de-DE" dirty="0"/>
          </a:p>
        </p:txBody>
      </p:sp>
      <p:pic>
        <p:nvPicPr>
          <p:cNvPr id="8" name="Grafik 10" descr="Warnung mit einfarbiger Füllung">
            <a:extLst>
              <a:ext uri="{FF2B5EF4-FFF2-40B4-BE49-F238E27FC236}">
                <a16:creationId xmlns:a16="http://schemas.microsoft.com/office/drawing/2014/main" id="{EBDDDFEB-1CB8-513B-90BF-06D4FFE32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2800" y="922050"/>
            <a:ext cx="1553400" cy="15489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2A2EABD-78D4-7F8C-9A42-DCE0D345C673}"/>
              </a:ext>
            </a:extLst>
          </p:cNvPr>
          <p:cNvSpPr txBox="1"/>
          <p:nvPr/>
        </p:nvSpPr>
        <p:spPr>
          <a:xfrm>
            <a:off x="5463000" y="2470500"/>
            <a:ext cx="3222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Risiko nicht unterschätzen.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42902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51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51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8122808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>
                <a:cs typeface="Arial"/>
              </a:rPr>
              <a:t>Abwehren – Geht das?</a:t>
            </a:r>
            <a:endParaRPr lang="de-DE" dirty="0"/>
          </a:p>
          <a:p>
            <a:endParaRPr lang="de-DE" b="1" dirty="0">
              <a:cs typeface="Arial"/>
            </a:endParaRPr>
          </a:p>
          <a:p>
            <a:endParaRPr lang="de-DE" dirty="0">
              <a:cs typeface="Arial"/>
            </a:endParaRPr>
          </a:p>
          <a:p>
            <a:pPr marL="342900" indent="-342900">
              <a:buAutoNum type="arabicPeriod"/>
            </a:pPr>
            <a:r>
              <a:rPr lang="de-DE" dirty="0">
                <a:cs typeface="Arial"/>
              </a:rPr>
              <a:t>Risikoanalyse nach BSI Grundschutz </a:t>
            </a:r>
          </a:p>
          <a:p>
            <a:pPr marL="800100" lvl="1" indent="-342900">
              <a:buAutoNum type="arabicPeriod"/>
            </a:pPr>
            <a:r>
              <a:rPr lang="de-DE" dirty="0">
                <a:cs typeface="Arial"/>
              </a:rPr>
              <a:t>Sind Schwachstellen offen?</a:t>
            </a:r>
          </a:p>
          <a:p>
            <a:pPr marL="800100" lvl="1" indent="-342900">
              <a:buAutoNum type="arabicPeriod"/>
            </a:pPr>
            <a:r>
              <a:rPr lang="de-DE" dirty="0">
                <a:cs typeface="Arial"/>
              </a:rPr>
              <a:t>Eigene Internet Dienste umfassend </a:t>
            </a:r>
          </a:p>
          <a:p>
            <a:pPr marL="342900" indent="-342900">
              <a:buAutoNum type="arabicPeriod"/>
            </a:pPr>
            <a:r>
              <a:rPr lang="de-DE" b="1" dirty="0">
                <a:cs typeface="Arial"/>
              </a:rPr>
              <a:t>Risiko und Folgeschäden-Kalkulation</a:t>
            </a:r>
          </a:p>
          <a:p>
            <a:pPr marL="342900" indent="-342900">
              <a:buAutoNum type="arabicPeriod"/>
            </a:pPr>
            <a:endParaRPr lang="de-DE" b="1" dirty="0">
              <a:cs typeface="Arial"/>
            </a:endParaRPr>
          </a:p>
          <a:p>
            <a:pPr marL="342900" indent="-342900">
              <a:buAutoNum type="arabicPeriod"/>
            </a:pPr>
            <a:r>
              <a:rPr lang="de-DE" b="1" dirty="0">
                <a:cs typeface="Arial"/>
              </a:rPr>
              <a:t>Erstellung eines Ablauf und Notfallplans </a:t>
            </a:r>
          </a:p>
          <a:p>
            <a:pPr marL="800100" lvl="1" indent="-342900">
              <a:buAutoNum type="arabicPeriod"/>
            </a:pPr>
            <a:r>
              <a:rPr lang="de-DE" dirty="0">
                <a:cs typeface="Arial"/>
              </a:rPr>
              <a:t>Abstimmung mit den Richtlinien</a:t>
            </a:r>
          </a:p>
          <a:p>
            <a:endParaRPr lang="de-DE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75043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52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52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8122808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>
                <a:cs typeface="Arial"/>
              </a:rPr>
              <a:t>Abwehren – Geht das?</a:t>
            </a:r>
            <a:endParaRPr lang="de-DE" dirty="0"/>
          </a:p>
          <a:p>
            <a:endParaRPr lang="de-DE" b="1" dirty="0">
              <a:cs typeface="Arial"/>
            </a:endParaRPr>
          </a:p>
          <a:p>
            <a:endParaRPr lang="de-DE" dirty="0">
              <a:cs typeface="Arial"/>
            </a:endParaRPr>
          </a:p>
          <a:p>
            <a:pPr marL="342900" indent="-342900">
              <a:buAutoNum type="arabicPeriod"/>
            </a:pPr>
            <a:r>
              <a:rPr lang="de-DE" dirty="0">
                <a:cs typeface="Arial"/>
              </a:rPr>
              <a:t>Risikoanalyse nach BSI Grundschutz </a:t>
            </a:r>
          </a:p>
          <a:p>
            <a:pPr marL="800100" lvl="1" indent="-342900">
              <a:buAutoNum type="arabicPeriod"/>
            </a:pPr>
            <a:r>
              <a:rPr lang="de-DE" dirty="0">
                <a:cs typeface="Arial"/>
              </a:rPr>
              <a:t>Sind Schwachstellen offen?</a:t>
            </a:r>
          </a:p>
          <a:p>
            <a:pPr marL="800100" lvl="1" indent="-342900">
              <a:buAutoNum type="arabicPeriod"/>
            </a:pPr>
            <a:r>
              <a:rPr lang="de-DE" dirty="0">
                <a:cs typeface="Arial"/>
              </a:rPr>
              <a:t>Eigene Internet Dienste umfassend </a:t>
            </a:r>
          </a:p>
          <a:p>
            <a:pPr marL="342900" indent="-342900">
              <a:buAutoNum type="arabicPeriod"/>
            </a:pPr>
            <a:r>
              <a:rPr lang="de-DE" b="1" dirty="0">
                <a:cs typeface="Arial"/>
              </a:rPr>
              <a:t>Risiko und Folgeschäden-Kalkulation</a:t>
            </a:r>
          </a:p>
          <a:p>
            <a:pPr marL="342900" indent="-342900">
              <a:buAutoNum type="arabicPeriod"/>
            </a:pPr>
            <a:endParaRPr lang="de-DE" b="1" dirty="0">
              <a:cs typeface="Arial"/>
            </a:endParaRPr>
          </a:p>
          <a:p>
            <a:pPr marL="342900" indent="-342900">
              <a:buAutoNum type="arabicPeriod"/>
            </a:pPr>
            <a:r>
              <a:rPr lang="de-DE" b="1" dirty="0">
                <a:cs typeface="Arial"/>
              </a:rPr>
              <a:t>Erstellung eines Ablauf und Notfallplans </a:t>
            </a:r>
          </a:p>
          <a:p>
            <a:pPr marL="800100" lvl="1" indent="-342900">
              <a:buAutoNum type="arabicPeriod"/>
            </a:pPr>
            <a:r>
              <a:rPr lang="de-DE" dirty="0">
                <a:cs typeface="Arial"/>
              </a:rPr>
              <a:t>Abstimmung mit den Richtlinien</a:t>
            </a:r>
          </a:p>
          <a:p>
            <a:endParaRPr lang="de-DE" b="1" dirty="0">
              <a:cs typeface="Arial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9AA2AD8-9C28-8232-D4BF-6CDA574DE077}"/>
              </a:ext>
            </a:extLst>
          </p:cNvPr>
          <p:cNvSpPr txBox="1"/>
          <p:nvPr/>
        </p:nvSpPr>
        <p:spPr>
          <a:xfrm>
            <a:off x="3267000" y="3996000"/>
            <a:ext cx="42209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4. </a:t>
            </a:r>
            <a:r>
              <a:rPr lang="de-DE" b="1" dirty="0">
                <a:cs typeface="Arial"/>
              </a:rPr>
              <a:t>Simulierung </a:t>
            </a:r>
            <a:r>
              <a:rPr lang="de-DE" dirty="0">
                <a:cs typeface="Arial"/>
              </a:rPr>
              <a:t>eines Notfalls durch </a:t>
            </a:r>
            <a:r>
              <a:rPr lang="de-DE" b="1" dirty="0" err="1">
                <a:cs typeface="Arial"/>
              </a:rPr>
              <a:t>Pentester</a:t>
            </a:r>
            <a:endParaRPr lang="de-DE" dirty="0" err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48631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53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53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8122808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>
                <a:cs typeface="Arial"/>
              </a:rPr>
              <a:t>Abwehren – Geht das?</a:t>
            </a:r>
            <a:endParaRPr lang="de-DE" dirty="0"/>
          </a:p>
          <a:p>
            <a:endParaRPr lang="de-DE" b="1" dirty="0">
              <a:cs typeface="Arial"/>
            </a:endParaRPr>
          </a:p>
          <a:p>
            <a:endParaRPr lang="de-DE" dirty="0">
              <a:cs typeface="Arial"/>
            </a:endParaRPr>
          </a:p>
          <a:p>
            <a:pPr marL="342900" indent="-342900">
              <a:buAutoNum type="arabicPeriod"/>
            </a:pPr>
            <a:r>
              <a:rPr lang="de-DE" dirty="0">
                <a:cs typeface="Arial"/>
              </a:rPr>
              <a:t>Risikoanalyse nach BSI Grundschutz </a:t>
            </a:r>
          </a:p>
          <a:p>
            <a:pPr marL="800100" lvl="1" indent="-342900">
              <a:buAutoNum type="arabicPeriod"/>
            </a:pPr>
            <a:r>
              <a:rPr lang="de-DE" dirty="0">
                <a:cs typeface="Arial"/>
              </a:rPr>
              <a:t>Sind Schwachstellen offen?</a:t>
            </a:r>
          </a:p>
          <a:p>
            <a:pPr marL="800100" lvl="1" indent="-342900">
              <a:buAutoNum type="arabicPeriod"/>
            </a:pPr>
            <a:r>
              <a:rPr lang="de-DE" dirty="0">
                <a:cs typeface="Arial"/>
              </a:rPr>
              <a:t>Eigene Internet Dienste umfassend </a:t>
            </a:r>
          </a:p>
          <a:p>
            <a:pPr marL="342900" indent="-342900">
              <a:buAutoNum type="arabicPeriod"/>
            </a:pPr>
            <a:r>
              <a:rPr lang="de-DE" b="1" dirty="0">
                <a:cs typeface="Arial"/>
              </a:rPr>
              <a:t>Risiko und Folgeschäden-Kalkulation</a:t>
            </a:r>
          </a:p>
          <a:p>
            <a:pPr marL="342900" indent="-342900">
              <a:buAutoNum type="arabicPeriod"/>
            </a:pPr>
            <a:endParaRPr lang="de-DE" b="1" dirty="0">
              <a:cs typeface="Arial"/>
            </a:endParaRPr>
          </a:p>
          <a:p>
            <a:pPr marL="342900" indent="-342900">
              <a:buAutoNum type="arabicPeriod"/>
            </a:pPr>
            <a:r>
              <a:rPr lang="de-DE" b="1" dirty="0">
                <a:cs typeface="Arial"/>
              </a:rPr>
              <a:t>Erstellung eines Ablauf und Notfallplans </a:t>
            </a:r>
          </a:p>
          <a:p>
            <a:pPr marL="800100" lvl="1" indent="-342900">
              <a:buAutoNum type="arabicPeriod"/>
            </a:pPr>
            <a:r>
              <a:rPr lang="de-DE" dirty="0">
                <a:cs typeface="Arial"/>
              </a:rPr>
              <a:t>Abstimmung mit den Richtlinien</a:t>
            </a:r>
          </a:p>
          <a:p>
            <a:endParaRPr lang="de-DE" b="1" dirty="0">
              <a:cs typeface="Arial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9AA2AD8-9C28-8232-D4BF-6CDA574DE077}"/>
              </a:ext>
            </a:extLst>
          </p:cNvPr>
          <p:cNvSpPr txBox="1"/>
          <p:nvPr/>
        </p:nvSpPr>
        <p:spPr>
          <a:xfrm>
            <a:off x="3267000" y="3996000"/>
            <a:ext cx="42209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4. </a:t>
            </a:r>
            <a:r>
              <a:rPr lang="de-DE" b="1" dirty="0">
                <a:cs typeface="Arial"/>
              </a:rPr>
              <a:t>Simulierung </a:t>
            </a:r>
            <a:r>
              <a:rPr lang="de-DE" dirty="0">
                <a:cs typeface="Arial"/>
              </a:rPr>
              <a:t>eines Notfalls durch </a:t>
            </a:r>
            <a:r>
              <a:rPr lang="de-DE" b="1" dirty="0" err="1">
                <a:cs typeface="Arial"/>
              </a:rPr>
              <a:t>Pentester</a:t>
            </a:r>
            <a:endParaRPr lang="de-DE" dirty="0" err="1">
              <a:cs typeface="Arial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4B2391F-4E0F-378C-8A8F-16ABEAD57E0B}"/>
              </a:ext>
            </a:extLst>
          </p:cNvPr>
          <p:cNvSpPr txBox="1"/>
          <p:nvPr/>
        </p:nvSpPr>
        <p:spPr>
          <a:xfrm>
            <a:off x="5463000" y="1080000"/>
            <a:ext cx="31860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>
                <a:solidFill>
                  <a:srgbClr val="0070C0"/>
                </a:solidFill>
                <a:cs typeface="Arial"/>
              </a:rPr>
              <a:t>Kapazitäten der Ziele anheben wird nicht ausreichen!</a:t>
            </a:r>
          </a:p>
          <a:p>
            <a:endParaRPr lang="de-DE" b="1" dirty="0">
              <a:solidFill>
                <a:srgbClr val="0070C0"/>
              </a:solidFill>
              <a:cs typeface="Arial"/>
            </a:endParaRPr>
          </a:p>
          <a:p>
            <a:r>
              <a:rPr lang="de-DE" b="1" dirty="0">
                <a:solidFill>
                  <a:srgbClr val="0070C0"/>
                </a:solidFill>
                <a:cs typeface="Arial"/>
              </a:rPr>
              <a:t>RAM, CPU, Bandbreite etc.</a:t>
            </a:r>
          </a:p>
        </p:txBody>
      </p:sp>
    </p:spTree>
    <p:extLst>
      <p:ext uri="{BB962C8B-B14F-4D97-AF65-F5344CB8AC3E}">
        <p14:creationId xmlns:p14="http://schemas.microsoft.com/office/powerpoint/2010/main" val="15629096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54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54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8122808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>
                <a:cs typeface="Arial"/>
              </a:rPr>
              <a:t>Abwehren – Geht das?</a:t>
            </a:r>
            <a:endParaRPr lang="de-DE" dirty="0"/>
          </a:p>
          <a:p>
            <a:endParaRPr lang="de-DE" b="1" dirty="0">
              <a:cs typeface="Arial"/>
            </a:endParaRPr>
          </a:p>
          <a:p>
            <a:endParaRPr lang="de-DE" dirty="0">
              <a:cs typeface="Arial"/>
            </a:endParaRPr>
          </a:p>
          <a:p>
            <a:pPr marL="342900" indent="-342900">
              <a:buAutoNum type="arabicPeriod"/>
            </a:pPr>
            <a:r>
              <a:rPr lang="de-DE" dirty="0">
                <a:cs typeface="Arial"/>
              </a:rPr>
              <a:t>Risikoanalyse nach BSI Grundschutz </a:t>
            </a:r>
          </a:p>
          <a:p>
            <a:pPr marL="800100" lvl="1" indent="-342900">
              <a:buAutoNum type="arabicPeriod"/>
            </a:pPr>
            <a:r>
              <a:rPr lang="de-DE" dirty="0">
                <a:cs typeface="Arial"/>
              </a:rPr>
              <a:t>Sind Schwachstellen offen?</a:t>
            </a:r>
          </a:p>
          <a:p>
            <a:pPr marL="800100" lvl="1" indent="-342900">
              <a:buAutoNum type="arabicPeriod"/>
            </a:pPr>
            <a:r>
              <a:rPr lang="de-DE" dirty="0">
                <a:cs typeface="Arial"/>
              </a:rPr>
              <a:t>Eigene Internet Dienste umfassend </a:t>
            </a:r>
          </a:p>
          <a:p>
            <a:pPr marL="342900" indent="-342900">
              <a:buAutoNum type="arabicPeriod"/>
            </a:pPr>
            <a:r>
              <a:rPr lang="de-DE" b="1" dirty="0">
                <a:cs typeface="Arial"/>
              </a:rPr>
              <a:t>Risiko und Folgeschäden-Kalkulation</a:t>
            </a:r>
          </a:p>
          <a:p>
            <a:pPr marL="342900" indent="-342900">
              <a:buAutoNum type="arabicPeriod"/>
            </a:pPr>
            <a:endParaRPr lang="de-DE" b="1" dirty="0">
              <a:cs typeface="Arial"/>
            </a:endParaRPr>
          </a:p>
          <a:p>
            <a:endParaRPr lang="de-DE" b="1" dirty="0">
              <a:cs typeface="Arial"/>
            </a:endParaRPr>
          </a:p>
          <a:p>
            <a:r>
              <a:rPr lang="de-DE" b="1" dirty="0">
                <a:solidFill>
                  <a:srgbClr val="0070C0"/>
                </a:solidFill>
                <a:cs typeface="Arial"/>
              </a:rPr>
              <a:t>Wirksamer Schutz muss davor ansetzten!</a:t>
            </a:r>
            <a:endParaRPr lang="de-DE" b="1" dirty="0">
              <a:solidFill>
                <a:srgbClr val="000000"/>
              </a:solidFill>
              <a:cs typeface="Arial"/>
            </a:endParaRPr>
          </a:p>
          <a:p>
            <a:endParaRPr lang="de-DE" b="1" dirty="0">
              <a:cs typeface="Arial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4B2391F-4E0F-378C-8A8F-16ABEAD57E0B}"/>
              </a:ext>
            </a:extLst>
          </p:cNvPr>
          <p:cNvSpPr txBox="1"/>
          <p:nvPr/>
        </p:nvSpPr>
        <p:spPr>
          <a:xfrm>
            <a:off x="5463000" y="1080000"/>
            <a:ext cx="31860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>
                <a:solidFill>
                  <a:srgbClr val="0070C0"/>
                </a:solidFill>
                <a:cs typeface="Arial"/>
              </a:rPr>
              <a:t>Kapazitäten der Ziele anheben wird nicht ausreichen!</a:t>
            </a:r>
          </a:p>
          <a:p>
            <a:endParaRPr lang="de-DE" b="1" dirty="0">
              <a:solidFill>
                <a:srgbClr val="0070C0"/>
              </a:solidFill>
              <a:cs typeface="Arial"/>
            </a:endParaRPr>
          </a:p>
          <a:p>
            <a:r>
              <a:rPr lang="de-DE" b="1" dirty="0">
                <a:solidFill>
                  <a:srgbClr val="0070C0"/>
                </a:solidFill>
                <a:cs typeface="Arial"/>
              </a:rPr>
              <a:t>RAM, CPU, Bandbreite etc.</a:t>
            </a:r>
          </a:p>
        </p:txBody>
      </p:sp>
    </p:spTree>
    <p:extLst>
      <p:ext uri="{BB962C8B-B14F-4D97-AF65-F5344CB8AC3E}">
        <p14:creationId xmlns:p14="http://schemas.microsoft.com/office/powerpoint/2010/main" val="22375183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55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55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812280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de-DE" b="1" dirty="0">
              <a:cs typeface="Arial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4B2391F-4E0F-378C-8A8F-16ABEAD57E0B}"/>
              </a:ext>
            </a:extLst>
          </p:cNvPr>
          <p:cNvSpPr txBox="1"/>
          <p:nvPr/>
        </p:nvSpPr>
        <p:spPr>
          <a:xfrm>
            <a:off x="5463000" y="1080000"/>
            <a:ext cx="3186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de-DE" b="1" dirty="0">
              <a:solidFill>
                <a:srgbClr val="0070C0"/>
              </a:solidFill>
              <a:cs typeface="Arial"/>
            </a:endParaRPr>
          </a:p>
        </p:txBody>
      </p:sp>
      <p:pic>
        <p:nvPicPr>
          <p:cNvPr id="7" name="Grafik 7">
            <a:extLst>
              <a:ext uri="{FF2B5EF4-FFF2-40B4-BE49-F238E27FC236}">
                <a16:creationId xmlns:a16="http://schemas.microsoft.com/office/drawing/2014/main" id="{C0115EEC-431D-942B-81A8-A93DE4601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00" y="1548148"/>
            <a:ext cx="7351200" cy="239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525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56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56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812280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de-DE" b="1" dirty="0">
              <a:cs typeface="Arial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4B2391F-4E0F-378C-8A8F-16ABEAD57E0B}"/>
              </a:ext>
            </a:extLst>
          </p:cNvPr>
          <p:cNvSpPr txBox="1"/>
          <p:nvPr/>
        </p:nvSpPr>
        <p:spPr>
          <a:xfrm>
            <a:off x="3132000" y="4104000"/>
            <a:ext cx="3186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>
                <a:cs typeface="Arial"/>
              </a:rPr>
              <a:t>Was ist das?</a:t>
            </a:r>
          </a:p>
        </p:txBody>
      </p:sp>
      <p:pic>
        <p:nvPicPr>
          <p:cNvPr id="7" name="Grafik 7">
            <a:extLst>
              <a:ext uri="{FF2B5EF4-FFF2-40B4-BE49-F238E27FC236}">
                <a16:creationId xmlns:a16="http://schemas.microsoft.com/office/drawing/2014/main" id="{C0115EEC-431D-942B-81A8-A93DE4601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00" y="1548148"/>
            <a:ext cx="7351200" cy="2398205"/>
          </a:xfrm>
          <a:prstGeom prst="rect">
            <a:avLst/>
          </a:prstGeom>
        </p:spPr>
      </p:pic>
      <p:pic>
        <p:nvPicPr>
          <p:cNvPr id="4" name="Grafik 7" descr="Fragezeichen mit einfarbiger Füllung">
            <a:extLst>
              <a:ext uri="{FF2B5EF4-FFF2-40B4-BE49-F238E27FC236}">
                <a16:creationId xmlns:a16="http://schemas.microsoft.com/office/drawing/2014/main" id="{871C6D51-3052-6FC3-8A97-FAA09530B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7800" y="1093050"/>
            <a:ext cx="914400" cy="914400"/>
          </a:xfrm>
          <a:prstGeom prst="rect">
            <a:avLst/>
          </a:prstGeom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2BF8503C-0C48-06B7-C458-CF41A289223B}"/>
              </a:ext>
            </a:extLst>
          </p:cNvPr>
          <p:cNvSpPr/>
          <p:nvPr/>
        </p:nvSpPr>
        <p:spPr>
          <a:xfrm>
            <a:off x="3672684" y="3018546"/>
            <a:ext cx="484632" cy="97840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0F962DC-40C2-A691-868F-5A343D3134CB}"/>
              </a:ext>
            </a:extLst>
          </p:cNvPr>
          <p:cNvSpPr txBox="1"/>
          <p:nvPr/>
        </p:nvSpPr>
        <p:spPr>
          <a:xfrm>
            <a:off x="2961000" y="4239000"/>
            <a:ext cx="3059999" cy="828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ABDE73C-69E4-94CA-25D8-299FF866ECE9}"/>
              </a:ext>
            </a:extLst>
          </p:cNvPr>
          <p:cNvSpPr txBox="1"/>
          <p:nvPr/>
        </p:nvSpPr>
        <p:spPr>
          <a:xfrm>
            <a:off x="3132000" y="3969000"/>
            <a:ext cx="2753999" cy="1116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45859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57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57</a:t>
            </a:fld>
            <a:endParaRPr lang="de-DE"/>
          </a:p>
          <a:p>
            <a:endParaRPr lang="de-DE" dirty="0"/>
          </a:p>
        </p:txBody>
      </p:sp>
      <p:pic>
        <p:nvPicPr>
          <p:cNvPr id="7" name="Grafik 7">
            <a:extLst>
              <a:ext uri="{FF2B5EF4-FFF2-40B4-BE49-F238E27FC236}">
                <a16:creationId xmlns:a16="http://schemas.microsoft.com/office/drawing/2014/main" id="{C0115EEC-431D-942B-81A8-A93DE4601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00" y="1548148"/>
            <a:ext cx="7351200" cy="2398205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AB8503D7-5DF9-8BEA-02C0-BAA2A666D502}"/>
              </a:ext>
            </a:extLst>
          </p:cNvPr>
          <p:cNvSpPr txBox="1"/>
          <p:nvPr/>
        </p:nvSpPr>
        <p:spPr>
          <a:xfrm>
            <a:off x="3429000" y="1970999"/>
            <a:ext cx="23579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cs typeface="Arial"/>
              </a:rPr>
              <a:t>Firewall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AC8B2CB-3CE0-F58B-5032-8AE0A3C503A7}"/>
              </a:ext>
            </a:extLst>
          </p:cNvPr>
          <p:cNvSpPr txBox="1"/>
          <p:nvPr/>
        </p:nvSpPr>
        <p:spPr>
          <a:xfrm>
            <a:off x="2493000" y="1075500"/>
            <a:ext cx="4050000" cy="5386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Spamfilter und </a:t>
            </a:r>
            <a:r>
              <a:rPr lang="de-DE" dirty="0" err="1">
                <a:cs typeface="Arial"/>
              </a:rPr>
              <a:t>Contentfilter</a:t>
            </a:r>
          </a:p>
          <a:p>
            <a:r>
              <a:rPr lang="de-DE" sz="1100" dirty="0">
                <a:cs typeface="Arial"/>
              </a:rPr>
              <a:t>Siehe dazu letzte Vorlesung.</a:t>
            </a:r>
          </a:p>
        </p:txBody>
      </p:sp>
    </p:spTree>
    <p:extLst>
      <p:ext uri="{BB962C8B-B14F-4D97-AF65-F5344CB8AC3E}">
        <p14:creationId xmlns:p14="http://schemas.microsoft.com/office/powerpoint/2010/main" val="36040541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58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58</a:t>
            </a:fld>
            <a:endParaRPr lang="de-DE"/>
          </a:p>
          <a:p>
            <a:endParaRPr lang="de-DE" dirty="0"/>
          </a:p>
        </p:txBody>
      </p:sp>
      <p:pic>
        <p:nvPicPr>
          <p:cNvPr id="12" name="Grafik 12">
            <a:extLst>
              <a:ext uri="{FF2B5EF4-FFF2-40B4-BE49-F238E27FC236}">
                <a16:creationId xmlns:a16="http://schemas.microsoft.com/office/drawing/2014/main" id="{95305D76-6A83-AE72-F9F4-43F2945E2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00" y="778193"/>
            <a:ext cx="7324200" cy="3803114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548FB352-4CEB-9D82-7E27-7046DA37726E}"/>
              </a:ext>
            </a:extLst>
          </p:cNvPr>
          <p:cNvSpPr txBox="1"/>
          <p:nvPr/>
        </p:nvSpPr>
        <p:spPr>
          <a:xfrm>
            <a:off x="3276000" y="778500"/>
            <a:ext cx="4230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solidFill>
                  <a:srgbClr val="0070C0"/>
                </a:solidFill>
                <a:cs typeface="Arial"/>
              </a:rPr>
              <a:t>NTP Anfragen über </a:t>
            </a:r>
            <a:r>
              <a:rPr lang="de-DE" dirty="0" err="1">
                <a:solidFill>
                  <a:srgbClr val="0070C0"/>
                </a:solidFill>
                <a:cs typeface="Arial"/>
              </a:rPr>
              <a:t>Botznetz</a:t>
            </a:r>
            <a:r>
              <a:rPr lang="de-DE" dirty="0">
                <a:solidFill>
                  <a:srgbClr val="0070C0"/>
                </a:solidFill>
                <a:cs typeface="Arial"/>
              </a:rPr>
              <a:t>.</a:t>
            </a:r>
            <a:endParaRPr lang="de-DE">
              <a:solidFill>
                <a:srgbClr val="0070C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88315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59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59</a:t>
            </a:fld>
            <a:endParaRPr lang="de-DE"/>
          </a:p>
          <a:p>
            <a:endParaRPr lang="de-DE" dirty="0"/>
          </a:p>
        </p:txBody>
      </p:sp>
      <p:pic>
        <p:nvPicPr>
          <p:cNvPr id="12" name="Grafik 12">
            <a:extLst>
              <a:ext uri="{FF2B5EF4-FFF2-40B4-BE49-F238E27FC236}">
                <a16:creationId xmlns:a16="http://schemas.microsoft.com/office/drawing/2014/main" id="{95305D76-6A83-AE72-F9F4-43F2945E2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00" y="778193"/>
            <a:ext cx="7324200" cy="3803114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548FB352-4CEB-9D82-7E27-7046DA37726E}"/>
              </a:ext>
            </a:extLst>
          </p:cNvPr>
          <p:cNvSpPr txBox="1"/>
          <p:nvPr/>
        </p:nvSpPr>
        <p:spPr>
          <a:xfrm>
            <a:off x="3276000" y="778500"/>
            <a:ext cx="4230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solidFill>
                  <a:srgbClr val="0070C0"/>
                </a:solidFill>
                <a:cs typeface="Arial"/>
              </a:rPr>
              <a:t>NTP Anfragen über </a:t>
            </a:r>
            <a:r>
              <a:rPr lang="de-DE" dirty="0" err="1">
                <a:solidFill>
                  <a:srgbClr val="0070C0"/>
                </a:solidFill>
                <a:cs typeface="Arial"/>
              </a:rPr>
              <a:t>Botznetz</a:t>
            </a:r>
            <a:r>
              <a:rPr lang="de-DE" dirty="0">
                <a:solidFill>
                  <a:srgbClr val="0070C0"/>
                </a:solidFill>
                <a:cs typeface="Arial"/>
              </a:rPr>
              <a:t>.</a:t>
            </a:r>
            <a:endParaRPr lang="de-DE">
              <a:solidFill>
                <a:srgbClr val="0070C0"/>
              </a:solidFill>
              <a:cs typeface="Arial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149A8AF-7D82-8633-CD65-1A5A72CAC828}"/>
              </a:ext>
            </a:extLst>
          </p:cNvPr>
          <p:cNvSpPr txBox="1"/>
          <p:nvPr/>
        </p:nvSpPr>
        <p:spPr>
          <a:xfrm>
            <a:off x="944999" y="3082499"/>
            <a:ext cx="4230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solidFill>
                  <a:srgbClr val="0070C0"/>
                </a:solidFill>
                <a:cs typeface="Arial"/>
              </a:rPr>
              <a:t>Firewall erkennt </a:t>
            </a:r>
            <a:r>
              <a:rPr lang="de-DE" dirty="0" err="1">
                <a:solidFill>
                  <a:srgbClr val="0070C0"/>
                </a:solidFill>
                <a:cs typeface="Arial"/>
              </a:rPr>
              <a:t>Bottraffic</a:t>
            </a:r>
            <a:endParaRPr lang="de-DE" dirty="0" err="1"/>
          </a:p>
        </p:txBody>
      </p:sp>
    </p:spTree>
    <p:extLst>
      <p:ext uri="{BB962C8B-B14F-4D97-AF65-F5344CB8AC3E}">
        <p14:creationId xmlns:p14="http://schemas.microsoft.com/office/powerpoint/2010/main" val="2531377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6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6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78558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Ziel</a:t>
            </a:r>
            <a:r>
              <a:rPr lang="de-DE" dirty="0"/>
              <a:t>: </a:t>
            </a:r>
          </a:p>
          <a:p>
            <a:endParaRPr lang="de-DE" dirty="0"/>
          </a:p>
          <a:p>
            <a:r>
              <a:rPr lang="de-DE" dirty="0"/>
              <a:t>Ausgesuchte IT Systeme koordiniert mit einer großen Last spezieller Anfragen durch Erschöpfung der verfügbaren Ressourcen</a:t>
            </a:r>
            <a:br>
              <a:rPr lang="de-DE" dirty="0"/>
            </a:b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lahmzulegen.</a:t>
            </a:r>
          </a:p>
        </p:txBody>
      </p:sp>
    </p:spTree>
    <p:extLst>
      <p:ext uri="{BB962C8B-B14F-4D97-AF65-F5344CB8AC3E}">
        <p14:creationId xmlns:p14="http://schemas.microsoft.com/office/powerpoint/2010/main" val="10607209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60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60</a:t>
            </a:fld>
            <a:endParaRPr lang="de-DE"/>
          </a:p>
          <a:p>
            <a:endParaRPr lang="de-DE" dirty="0"/>
          </a:p>
        </p:txBody>
      </p:sp>
      <p:pic>
        <p:nvPicPr>
          <p:cNvPr id="12" name="Grafik 12">
            <a:extLst>
              <a:ext uri="{FF2B5EF4-FFF2-40B4-BE49-F238E27FC236}">
                <a16:creationId xmlns:a16="http://schemas.microsoft.com/office/drawing/2014/main" id="{95305D76-6A83-AE72-F9F4-43F2945E2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00" y="778193"/>
            <a:ext cx="7324200" cy="3803114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548FB352-4CEB-9D82-7E27-7046DA37726E}"/>
              </a:ext>
            </a:extLst>
          </p:cNvPr>
          <p:cNvSpPr txBox="1"/>
          <p:nvPr/>
        </p:nvSpPr>
        <p:spPr>
          <a:xfrm>
            <a:off x="3276000" y="778500"/>
            <a:ext cx="4230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solidFill>
                  <a:srgbClr val="0070C0"/>
                </a:solidFill>
                <a:cs typeface="Arial"/>
              </a:rPr>
              <a:t>NTP Anfragen über </a:t>
            </a:r>
            <a:r>
              <a:rPr lang="de-DE" dirty="0" err="1">
                <a:solidFill>
                  <a:srgbClr val="0070C0"/>
                </a:solidFill>
                <a:cs typeface="Arial"/>
              </a:rPr>
              <a:t>Botznetz</a:t>
            </a:r>
            <a:r>
              <a:rPr lang="de-DE" dirty="0">
                <a:solidFill>
                  <a:srgbClr val="0070C0"/>
                </a:solidFill>
                <a:cs typeface="Arial"/>
              </a:rPr>
              <a:t>.</a:t>
            </a:r>
            <a:endParaRPr lang="de-DE">
              <a:solidFill>
                <a:srgbClr val="0070C0"/>
              </a:solidFill>
              <a:cs typeface="Arial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149A8AF-7D82-8633-CD65-1A5A72CAC828}"/>
              </a:ext>
            </a:extLst>
          </p:cNvPr>
          <p:cNvSpPr txBox="1"/>
          <p:nvPr/>
        </p:nvSpPr>
        <p:spPr>
          <a:xfrm>
            <a:off x="944999" y="3082499"/>
            <a:ext cx="4230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solidFill>
                  <a:srgbClr val="0070C0"/>
                </a:solidFill>
                <a:cs typeface="Arial"/>
              </a:rPr>
              <a:t>Firewall erkennt </a:t>
            </a:r>
            <a:r>
              <a:rPr lang="de-DE" dirty="0" err="1">
                <a:solidFill>
                  <a:srgbClr val="0070C0"/>
                </a:solidFill>
                <a:cs typeface="Arial"/>
              </a:rPr>
              <a:t>Bottraffic</a:t>
            </a:r>
            <a:endParaRPr lang="de-DE" dirty="0" err="1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9B0A815-84B5-3586-EE25-55D176407DE9}"/>
              </a:ext>
            </a:extLst>
          </p:cNvPr>
          <p:cNvSpPr txBox="1"/>
          <p:nvPr/>
        </p:nvSpPr>
        <p:spPr>
          <a:xfrm>
            <a:off x="3383999" y="4396499"/>
            <a:ext cx="4230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solidFill>
                  <a:srgbClr val="0070C0"/>
                </a:solidFill>
                <a:cs typeface="Arial"/>
              </a:rPr>
              <a:t>Umleitung über DDoS Filter Struktur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32607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61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61</a:t>
            </a:fld>
            <a:endParaRPr lang="de-DE"/>
          </a:p>
          <a:p>
            <a:endParaRPr lang="de-DE" dirty="0"/>
          </a:p>
        </p:txBody>
      </p:sp>
      <p:pic>
        <p:nvPicPr>
          <p:cNvPr id="7" name="Grafik 7">
            <a:extLst>
              <a:ext uri="{FF2B5EF4-FFF2-40B4-BE49-F238E27FC236}">
                <a16:creationId xmlns:a16="http://schemas.microsoft.com/office/drawing/2014/main" id="{A5F315C9-597E-BC11-1517-B2DC893D5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00" y="719208"/>
            <a:ext cx="7342200" cy="379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217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62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62</a:t>
            </a:fld>
            <a:endParaRPr lang="de-DE"/>
          </a:p>
          <a:p>
            <a:endParaRPr lang="de-DE" dirty="0"/>
          </a:p>
        </p:txBody>
      </p:sp>
      <p:pic>
        <p:nvPicPr>
          <p:cNvPr id="7" name="Grafik 7">
            <a:extLst>
              <a:ext uri="{FF2B5EF4-FFF2-40B4-BE49-F238E27FC236}">
                <a16:creationId xmlns:a16="http://schemas.microsoft.com/office/drawing/2014/main" id="{A5F315C9-597E-BC11-1517-B2DC893D5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900" y="687708"/>
            <a:ext cx="4516200" cy="2337084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B7A0A027-A5D5-4E12-EC17-B098445C7533}"/>
              </a:ext>
            </a:extLst>
          </p:cNvPr>
          <p:cNvSpPr txBox="1"/>
          <p:nvPr/>
        </p:nvSpPr>
        <p:spPr>
          <a:xfrm>
            <a:off x="620999" y="1349999"/>
            <a:ext cx="352799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ea typeface="+mn-lt"/>
                <a:cs typeface="+mn-lt"/>
              </a:rPr>
              <a:t>Dienstleister </a:t>
            </a:r>
            <a:r>
              <a:rPr lang="de-DE" dirty="0" err="1">
                <a:ea typeface="+mn-lt"/>
                <a:cs typeface="+mn-lt"/>
              </a:rPr>
              <a:t>verfügen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über</a:t>
            </a:r>
            <a:r>
              <a:rPr lang="de-DE" dirty="0">
                <a:ea typeface="+mn-lt"/>
                <a:cs typeface="+mn-lt"/>
              </a:rPr>
              <a:t> Rechenzentren mit 1+ </a:t>
            </a:r>
            <a:r>
              <a:rPr lang="de-DE" dirty="0" err="1">
                <a:ea typeface="+mn-lt"/>
                <a:cs typeface="+mn-lt"/>
              </a:rPr>
              <a:t>Tbps</a:t>
            </a:r>
            <a:r>
              <a:rPr lang="de-DE" dirty="0">
                <a:ea typeface="+mn-lt"/>
                <a:cs typeface="+mn-lt"/>
              </a:rPr>
              <a:t>-Anbindung an verschiedene Carrier und intelligente DDoS-Filter-Technologien.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81341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63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63</a:t>
            </a:fld>
            <a:endParaRPr lang="de-DE"/>
          </a:p>
          <a:p>
            <a:endParaRPr lang="de-DE" dirty="0"/>
          </a:p>
        </p:txBody>
      </p:sp>
      <p:pic>
        <p:nvPicPr>
          <p:cNvPr id="7" name="Grafik 7">
            <a:extLst>
              <a:ext uri="{FF2B5EF4-FFF2-40B4-BE49-F238E27FC236}">
                <a16:creationId xmlns:a16="http://schemas.microsoft.com/office/drawing/2014/main" id="{A5F315C9-597E-BC11-1517-B2DC893D5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900" y="687708"/>
            <a:ext cx="4516200" cy="2337084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B7A0A027-A5D5-4E12-EC17-B098445C7533}"/>
              </a:ext>
            </a:extLst>
          </p:cNvPr>
          <p:cNvSpPr txBox="1"/>
          <p:nvPr/>
        </p:nvSpPr>
        <p:spPr>
          <a:xfrm>
            <a:off x="620999" y="1349999"/>
            <a:ext cx="352799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ea typeface="+mn-lt"/>
                <a:cs typeface="+mn-lt"/>
              </a:rPr>
              <a:t>Dienstleister </a:t>
            </a:r>
            <a:r>
              <a:rPr lang="de-DE" dirty="0" err="1">
                <a:ea typeface="+mn-lt"/>
                <a:cs typeface="+mn-lt"/>
              </a:rPr>
              <a:t>verfügen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über</a:t>
            </a:r>
            <a:r>
              <a:rPr lang="de-DE" dirty="0">
                <a:ea typeface="+mn-lt"/>
                <a:cs typeface="+mn-lt"/>
              </a:rPr>
              <a:t> Rechenzentren mit 1+ </a:t>
            </a:r>
            <a:r>
              <a:rPr lang="de-DE" dirty="0" err="1">
                <a:ea typeface="+mn-lt"/>
                <a:cs typeface="+mn-lt"/>
              </a:rPr>
              <a:t>Tbps</a:t>
            </a:r>
            <a:r>
              <a:rPr lang="de-DE" dirty="0">
                <a:ea typeface="+mn-lt"/>
                <a:cs typeface="+mn-lt"/>
              </a:rPr>
              <a:t>-Anbindung an verschiedene Carrier und intelligente DDoS-Filter-Technologien.</a:t>
            </a:r>
            <a:endParaRPr lang="de-DE" dirty="0"/>
          </a:p>
        </p:txBody>
      </p:sp>
      <p:pic>
        <p:nvPicPr>
          <p:cNvPr id="4" name="Grafik 7" descr="Geld Silhouette">
            <a:extLst>
              <a:ext uri="{FF2B5EF4-FFF2-40B4-BE49-F238E27FC236}">
                <a16:creationId xmlns:a16="http://schemas.microsoft.com/office/drawing/2014/main" id="{61A094C2-4C7A-96B8-50CA-CD4E9400F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6800" y="3419550"/>
            <a:ext cx="914400" cy="914400"/>
          </a:xfrm>
          <a:prstGeom prst="rect">
            <a:avLst/>
          </a:prstGeom>
        </p:spPr>
      </p:pic>
      <p:pic>
        <p:nvPicPr>
          <p:cNvPr id="8" name="Grafik 7" descr="Geld Silhouette">
            <a:extLst>
              <a:ext uri="{FF2B5EF4-FFF2-40B4-BE49-F238E27FC236}">
                <a16:creationId xmlns:a16="http://schemas.microsoft.com/office/drawing/2014/main" id="{1D0074A9-5E91-FD09-D9F2-FB0716DDE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8800" y="3023550"/>
            <a:ext cx="914400" cy="914400"/>
          </a:xfrm>
          <a:prstGeom prst="rect">
            <a:avLst/>
          </a:prstGeom>
        </p:spPr>
      </p:pic>
      <p:pic>
        <p:nvPicPr>
          <p:cNvPr id="11" name="Grafik 7" descr="Geld Silhouette">
            <a:extLst>
              <a:ext uri="{FF2B5EF4-FFF2-40B4-BE49-F238E27FC236}">
                <a16:creationId xmlns:a16="http://schemas.microsoft.com/office/drawing/2014/main" id="{7A840DFB-50FA-0348-7449-EC8CBF67A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55800" y="2888550"/>
            <a:ext cx="914400" cy="914400"/>
          </a:xfrm>
          <a:prstGeom prst="rect">
            <a:avLst/>
          </a:prstGeom>
        </p:spPr>
      </p:pic>
      <p:pic>
        <p:nvPicPr>
          <p:cNvPr id="12" name="Grafik 7" descr="Geld Silhouette">
            <a:extLst>
              <a:ext uri="{FF2B5EF4-FFF2-40B4-BE49-F238E27FC236}">
                <a16:creationId xmlns:a16="http://schemas.microsoft.com/office/drawing/2014/main" id="{29D37CC4-B730-5275-575C-501B60063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800" y="2753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561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64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64</a:t>
            </a:fld>
            <a:endParaRPr lang="de-DE"/>
          </a:p>
          <a:p>
            <a:endParaRPr lang="de-DE" dirty="0"/>
          </a:p>
        </p:txBody>
      </p:sp>
      <p:pic>
        <p:nvPicPr>
          <p:cNvPr id="7" name="Grafik 7">
            <a:extLst>
              <a:ext uri="{FF2B5EF4-FFF2-40B4-BE49-F238E27FC236}">
                <a16:creationId xmlns:a16="http://schemas.microsoft.com/office/drawing/2014/main" id="{A5F315C9-597E-BC11-1517-B2DC893D5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900" y="687708"/>
            <a:ext cx="4516200" cy="2337084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B7A0A027-A5D5-4E12-EC17-B098445C7533}"/>
              </a:ext>
            </a:extLst>
          </p:cNvPr>
          <p:cNvSpPr txBox="1"/>
          <p:nvPr/>
        </p:nvSpPr>
        <p:spPr>
          <a:xfrm>
            <a:off x="620999" y="1349999"/>
            <a:ext cx="352799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ea typeface="+mn-lt"/>
                <a:cs typeface="+mn-lt"/>
              </a:rPr>
              <a:t>Dienstleister </a:t>
            </a:r>
            <a:r>
              <a:rPr lang="de-DE" dirty="0" err="1">
                <a:ea typeface="+mn-lt"/>
                <a:cs typeface="+mn-lt"/>
              </a:rPr>
              <a:t>verfügen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über</a:t>
            </a:r>
            <a:r>
              <a:rPr lang="de-DE" dirty="0">
                <a:ea typeface="+mn-lt"/>
                <a:cs typeface="+mn-lt"/>
              </a:rPr>
              <a:t> Rechenzentren mit 1+ </a:t>
            </a:r>
            <a:r>
              <a:rPr lang="de-DE" dirty="0" err="1">
                <a:ea typeface="+mn-lt"/>
                <a:cs typeface="+mn-lt"/>
              </a:rPr>
              <a:t>Tbps</a:t>
            </a:r>
            <a:r>
              <a:rPr lang="de-DE" dirty="0">
                <a:ea typeface="+mn-lt"/>
                <a:cs typeface="+mn-lt"/>
              </a:rPr>
              <a:t>-Anbindung an verschiedene Carrier und intelligente DDoS-Filter-Technologien.</a:t>
            </a:r>
            <a:endParaRPr lang="de-DE" dirty="0"/>
          </a:p>
        </p:txBody>
      </p:sp>
      <p:pic>
        <p:nvPicPr>
          <p:cNvPr id="4" name="Grafik 7" descr="Geld Silhouette">
            <a:extLst>
              <a:ext uri="{FF2B5EF4-FFF2-40B4-BE49-F238E27FC236}">
                <a16:creationId xmlns:a16="http://schemas.microsoft.com/office/drawing/2014/main" id="{61A094C2-4C7A-96B8-50CA-CD4E9400F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6800" y="3419550"/>
            <a:ext cx="914400" cy="914400"/>
          </a:xfrm>
          <a:prstGeom prst="rect">
            <a:avLst/>
          </a:prstGeom>
        </p:spPr>
      </p:pic>
      <p:pic>
        <p:nvPicPr>
          <p:cNvPr id="8" name="Grafik 7" descr="Geld Silhouette">
            <a:extLst>
              <a:ext uri="{FF2B5EF4-FFF2-40B4-BE49-F238E27FC236}">
                <a16:creationId xmlns:a16="http://schemas.microsoft.com/office/drawing/2014/main" id="{1D0074A9-5E91-FD09-D9F2-FB0716DDE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8800" y="3023550"/>
            <a:ext cx="914400" cy="914400"/>
          </a:xfrm>
          <a:prstGeom prst="rect">
            <a:avLst/>
          </a:prstGeom>
        </p:spPr>
      </p:pic>
      <p:pic>
        <p:nvPicPr>
          <p:cNvPr id="11" name="Grafik 7" descr="Geld Silhouette">
            <a:extLst>
              <a:ext uri="{FF2B5EF4-FFF2-40B4-BE49-F238E27FC236}">
                <a16:creationId xmlns:a16="http://schemas.microsoft.com/office/drawing/2014/main" id="{7A840DFB-50FA-0348-7449-EC8CBF67A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55800" y="2888550"/>
            <a:ext cx="914400" cy="914400"/>
          </a:xfrm>
          <a:prstGeom prst="rect">
            <a:avLst/>
          </a:prstGeom>
        </p:spPr>
      </p:pic>
      <p:pic>
        <p:nvPicPr>
          <p:cNvPr id="12" name="Grafik 7" descr="Geld Silhouette">
            <a:extLst>
              <a:ext uri="{FF2B5EF4-FFF2-40B4-BE49-F238E27FC236}">
                <a16:creationId xmlns:a16="http://schemas.microsoft.com/office/drawing/2014/main" id="{29D37CC4-B730-5275-575C-501B60063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800" y="2753550"/>
            <a:ext cx="914400" cy="91440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2477ECD5-287F-4484-FF01-E18127464C73}"/>
              </a:ext>
            </a:extLst>
          </p:cNvPr>
          <p:cNvSpPr txBox="1"/>
          <p:nvPr/>
        </p:nvSpPr>
        <p:spPr>
          <a:xfrm>
            <a:off x="5378400" y="356715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Helvetica"/>
                <a:cs typeface="Helvetica"/>
              </a:rPr>
              <a:t>Definition</a:t>
            </a:r>
            <a:r>
              <a:rPr lang="en-US" dirty="0">
                <a:latin typeface="Helvetica"/>
                <a:cs typeface="Helvetica"/>
              </a:rPr>
              <a:t>:</a:t>
            </a:r>
          </a:p>
          <a:p>
            <a:r>
              <a:rPr lang="en-US" dirty="0">
                <a:latin typeface="Helvetica"/>
                <a:cs typeface="Helvetica"/>
              </a:rPr>
              <a:t>Traffic-Scrubbing-</a:t>
            </a:r>
            <a:r>
              <a:rPr lang="en-US" dirty="0" err="1">
                <a:latin typeface="Helvetica"/>
                <a:cs typeface="Helvetica"/>
              </a:rPr>
              <a:t>Netze</a:t>
            </a:r>
          </a:p>
        </p:txBody>
      </p:sp>
    </p:spTree>
    <p:extLst>
      <p:ext uri="{BB962C8B-B14F-4D97-AF65-F5344CB8AC3E}">
        <p14:creationId xmlns:p14="http://schemas.microsoft.com/office/powerpoint/2010/main" val="32494824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65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65</a:t>
            </a:fld>
            <a:endParaRPr lang="de-DE"/>
          </a:p>
          <a:p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477ECD5-287F-4484-FF01-E18127464C73}"/>
              </a:ext>
            </a:extLst>
          </p:cNvPr>
          <p:cNvSpPr txBox="1"/>
          <p:nvPr/>
        </p:nvSpPr>
        <p:spPr>
          <a:xfrm>
            <a:off x="6224400" y="768150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Helvetica"/>
                <a:cs typeface="Helvetica"/>
              </a:rPr>
              <a:t>Definition</a:t>
            </a:r>
            <a:r>
              <a:rPr lang="en-US" dirty="0">
                <a:latin typeface="Helvetica"/>
                <a:cs typeface="Helvetica"/>
              </a:rPr>
              <a:t>:</a:t>
            </a:r>
          </a:p>
          <a:p>
            <a:r>
              <a:rPr lang="en-US" dirty="0">
                <a:latin typeface="Helvetica"/>
                <a:cs typeface="Helvetica"/>
              </a:rPr>
              <a:t>Content Delivery Network</a:t>
            </a:r>
          </a:p>
        </p:txBody>
      </p:sp>
      <p:pic>
        <p:nvPicPr>
          <p:cNvPr id="14" name="Grafik 14">
            <a:extLst>
              <a:ext uri="{FF2B5EF4-FFF2-40B4-BE49-F238E27FC236}">
                <a16:creationId xmlns:a16="http://schemas.microsoft.com/office/drawing/2014/main" id="{7B558035-64B4-FC70-3F3B-9DC10BD29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00" y="931106"/>
            <a:ext cx="5978700" cy="279528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22DA6D0-CD89-831B-B933-544131E05E47}"/>
              </a:ext>
            </a:extLst>
          </p:cNvPr>
          <p:cNvSpPr txBox="1"/>
          <p:nvPr/>
        </p:nvSpPr>
        <p:spPr>
          <a:xfrm>
            <a:off x="4608000" y="3150000"/>
            <a:ext cx="4095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Dienste werden oft gedoppelt bzw. oft vervielfacht. </a:t>
            </a:r>
            <a:r>
              <a:rPr lang="de-DE" b="1" dirty="0">
                <a:cs typeface="Arial"/>
              </a:rPr>
              <a:t>Replikation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8995356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66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66</a:t>
            </a:fld>
            <a:endParaRPr lang="de-DE"/>
          </a:p>
          <a:p>
            <a:endParaRPr lang="de-DE" dirty="0"/>
          </a:p>
        </p:txBody>
      </p:sp>
      <p:pic>
        <p:nvPicPr>
          <p:cNvPr id="14" name="Grafik 14">
            <a:extLst>
              <a:ext uri="{FF2B5EF4-FFF2-40B4-BE49-F238E27FC236}">
                <a16:creationId xmlns:a16="http://schemas.microsoft.com/office/drawing/2014/main" id="{7B558035-64B4-FC70-3F3B-9DC10BD29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00" y="796106"/>
            <a:ext cx="4286700" cy="2003288"/>
          </a:xfrm>
          <a:prstGeom prst="rect">
            <a:avLst/>
          </a:prstGeom>
        </p:spPr>
      </p:pic>
      <p:pic>
        <p:nvPicPr>
          <p:cNvPr id="2" name="Grafik 3">
            <a:extLst>
              <a:ext uri="{FF2B5EF4-FFF2-40B4-BE49-F238E27FC236}">
                <a16:creationId xmlns:a16="http://schemas.microsoft.com/office/drawing/2014/main" id="{79187098-8B65-AC91-9897-AFDCB5C19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400" y="2697516"/>
            <a:ext cx="6505200" cy="2097469"/>
          </a:xfrm>
          <a:prstGeom prst="rect">
            <a:avLst/>
          </a:prstGeom>
        </p:spPr>
      </p:pic>
      <p:cxnSp>
        <p:nvCxnSpPr>
          <p:cNvPr id="4" name="Verbinder: gewinkelt 3">
            <a:extLst>
              <a:ext uri="{FF2B5EF4-FFF2-40B4-BE49-F238E27FC236}">
                <a16:creationId xmlns:a16="http://schemas.microsoft.com/office/drawing/2014/main" id="{CD805065-DE65-EC84-191B-964AE00F3EEE}"/>
              </a:ext>
            </a:extLst>
          </p:cNvPr>
          <p:cNvCxnSpPr/>
          <p:nvPr/>
        </p:nvCxnSpPr>
        <p:spPr>
          <a:xfrm>
            <a:off x="3826800" y="1925550"/>
            <a:ext cx="914400" cy="9144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46CEFE8C-DFA8-DF8B-D286-8C7B6559FF0B}"/>
              </a:ext>
            </a:extLst>
          </p:cNvPr>
          <p:cNvSpPr txBox="1"/>
          <p:nvPr/>
        </p:nvSpPr>
        <p:spPr>
          <a:xfrm>
            <a:off x="4869000" y="882000"/>
            <a:ext cx="27810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Weg zu einer reinen Cloud Lösung nicht mehr weit. </a:t>
            </a:r>
            <a:br>
              <a:rPr lang="de-DE" dirty="0">
                <a:cs typeface="Arial"/>
              </a:rPr>
            </a:br>
            <a:br>
              <a:rPr lang="de-DE" dirty="0">
                <a:cs typeface="Arial"/>
              </a:rPr>
            </a:br>
            <a:r>
              <a:rPr lang="de-DE" dirty="0">
                <a:cs typeface="Arial"/>
              </a:rPr>
              <a:t>Oft wirtschaftlicher.</a:t>
            </a:r>
          </a:p>
        </p:txBody>
      </p:sp>
    </p:spTree>
    <p:extLst>
      <p:ext uri="{BB962C8B-B14F-4D97-AF65-F5344CB8AC3E}">
        <p14:creationId xmlns:p14="http://schemas.microsoft.com/office/powerpoint/2010/main" val="4948482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67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67</a:t>
            </a:fld>
            <a:endParaRPr lang="de-DE"/>
          </a:p>
          <a:p>
            <a:endParaRPr lang="de-DE" dirty="0"/>
          </a:p>
        </p:txBody>
      </p:sp>
      <p:pic>
        <p:nvPicPr>
          <p:cNvPr id="2" name="Grafik 3">
            <a:extLst>
              <a:ext uri="{FF2B5EF4-FFF2-40B4-BE49-F238E27FC236}">
                <a16:creationId xmlns:a16="http://schemas.microsoft.com/office/drawing/2014/main" id="{79187098-8B65-AC91-9897-AFDCB5C19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400" y="2697516"/>
            <a:ext cx="6505200" cy="209746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6CEFE8C-DFA8-DF8B-D286-8C7B6559FF0B}"/>
              </a:ext>
            </a:extLst>
          </p:cNvPr>
          <p:cNvSpPr txBox="1"/>
          <p:nvPr/>
        </p:nvSpPr>
        <p:spPr>
          <a:xfrm>
            <a:off x="4869000" y="882000"/>
            <a:ext cx="27810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Weg zu einer reinen Cloud Lösung nicht mehr weit. </a:t>
            </a:r>
            <a:br>
              <a:rPr lang="de-DE" dirty="0">
                <a:cs typeface="Arial"/>
              </a:rPr>
            </a:br>
            <a:br>
              <a:rPr lang="de-DE" dirty="0">
                <a:cs typeface="Arial"/>
              </a:rPr>
            </a:br>
            <a:r>
              <a:rPr lang="de-DE" dirty="0">
                <a:cs typeface="Arial"/>
              </a:rPr>
              <a:t>Oft wirtschaftlicher.</a:t>
            </a:r>
          </a:p>
        </p:txBody>
      </p:sp>
    </p:spTree>
    <p:extLst>
      <p:ext uri="{BB962C8B-B14F-4D97-AF65-F5344CB8AC3E}">
        <p14:creationId xmlns:p14="http://schemas.microsoft.com/office/powerpoint/2010/main" val="7486867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68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68</a:t>
            </a:fld>
            <a:endParaRPr lang="de-DE"/>
          </a:p>
          <a:p>
            <a:endParaRPr lang="de-DE" dirty="0"/>
          </a:p>
        </p:txBody>
      </p:sp>
      <p:pic>
        <p:nvPicPr>
          <p:cNvPr id="2" name="Grafik 3">
            <a:extLst>
              <a:ext uri="{FF2B5EF4-FFF2-40B4-BE49-F238E27FC236}">
                <a16:creationId xmlns:a16="http://schemas.microsoft.com/office/drawing/2014/main" id="{79187098-8B65-AC91-9897-AFDCB5C19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400" y="2697516"/>
            <a:ext cx="6505200" cy="209746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6CEFE8C-DFA8-DF8B-D286-8C7B6559FF0B}"/>
              </a:ext>
            </a:extLst>
          </p:cNvPr>
          <p:cNvSpPr txBox="1"/>
          <p:nvPr/>
        </p:nvSpPr>
        <p:spPr>
          <a:xfrm>
            <a:off x="4869000" y="882000"/>
            <a:ext cx="27810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Weg zu einer reinen Cloud Lösung nicht mehr weit. </a:t>
            </a:r>
            <a:br>
              <a:rPr lang="de-DE" dirty="0">
                <a:cs typeface="Arial"/>
              </a:rPr>
            </a:br>
            <a:br>
              <a:rPr lang="de-DE" dirty="0">
                <a:cs typeface="Arial"/>
              </a:rPr>
            </a:br>
            <a:r>
              <a:rPr lang="de-DE" dirty="0">
                <a:cs typeface="Arial"/>
              </a:rPr>
              <a:t>Oft wirtschaftlicher.</a:t>
            </a:r>
          </a:p>
        </p:txBody>
      </p:sp>
      <p:pic>
        <p:nvPicPr>
          <p:cNvPr id="4" name="Grafik 6">
            <a:extLst>
              <a:ext uri="{FF2B5EF4-FFF2-40B4-BE49-F238E27FC236}">
                <a16:creationId xmlns:a16="http://schemas.microsoft.com/office/drawing/2014/main" id="{B15B44E9-4D38-9319-9A32-8D8BC0132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00" y="969660"/>
            <a:ext cx="2743200" cy="1440180"/>
          </a:xfrm>
          <a:prstGeom prst="rect">
            <a:avLst/>
          </a:prstGeom>
        </p:spPr>
      </p:pic>
      <p:pic>
        <p:nvPicPr>
          <p:cNvPr id="7" name="Grafik 10">
            <a:extLst>
              <a:ext uri="{FF2B5EF4-FFF2-40B4-BE49-F238E27FC236}">
                <a16:creationId xmlns:a16="http://schemas.microsoft.com/office/drawing/2014/main" id="{B2FC1806-9AD4-4366-32C1-9316CBB90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4400" y="1131272"/>
            <a:ext cx="2077200" cy="59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645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7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7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78558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Ziel</a:t>
            </a:r>
            <a:r>
              <a:rPr lang="de-DE" dirty="0"/>
              <a:t>: </a:t>
            </a:r>
          </a:p>
          <a:p>
            <a:endParaRPr lang="de-DE" dirty="0"/>
          </a:p>
          <a:p>
            <a:r>
              <a:rPr lang="de-DE" dirty="0"/>
              <a:t>Ausgesuchte IT Systeme koordiniert mit einer großen Last spezieller Anfragen durch Erschöpfung der verfügbaren Ressourcen</a:t>
            </a:r>
            <a:br>
              <a:rPr lang="de-DE" dirty="0"/>
            </a:b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lahmzulegen.</a:t>
            </a:r>
          </a:p>
        </p:txBody>
      </p:sp>
      <p:pic>
        <p:nvPicPr>
          <p:cNvPr id="7" name="Grafik 6" descr="Hilfe">
            <a:extLst>
              <a:ext uri="{FF2B5EF4-FFF2-40B4-BE49-F238E27FC236}">
                <a16:creationId xmlns:a16="http://schemas.microsoft.com/office/drawing/2014/main" id="{7B8CFF88-4E84-8278-8FDA-2AF24AF42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52745" y="275529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86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8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8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78558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Ziel</a:t>
            </a:r>
            <a:r>
              <a:rPr lang="de-DE" dirty="0"/>
              <a:t>: </a:t>
            </a:r>
          </a:p>
          <a:p>
            <a:endParaRPr lang="de-DE" dirty="0"/>
          </a:p>
          <a:p>
            <a:r>
              <a:rPr lang="de-DE" dirty="0"/>
              <a:t>Ausgesuchte IT Systeme koordiniert mit einer großen Last spezieller Anfragen durch Erschöpfung der verfügbaren Ressourcen</a:t>
            </a:r>
            <a:br>
              <a:rPr lang="de-DE" dirty="0"/>
            </a:b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 CPU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lahmzulegen.</a:t>
            </a:r>
          </a:p>
        </p:txBody>
      </p:sp>
    </p:spTree>
    <p:extLst>
      <p:ext uri="{BB962C8B-B14F-4D97-AF65-F5344CB8AC3E}">
        <p14:creationId xmlns:p14="http://schemas.microsoft.com/office/powerpoint/2010/main" val="1639007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01.12.2022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9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DDoS – Attacken</a:t>
            </a:r>
            <a:endParaRPr lang="de-DE" sz="3600" b="1" dirty="0"/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01.12.2022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9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6DC3BC-A793-B911-93EE-4063DAF84D99}"/>
              </a:ext>
            </a:extLst>
          </p:cNvPr>
          <p:cNvSpPr txBox="1"/>
          <p:nvPr/>
        </p:nvSpPr>
        <p:spPr>
          <a:xfrm>
            <a:off x="420491" y="971747"/>
            <a:ext cx="78558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Ziel</a:t>
            </a:r>
            <a:r>
              <a:rPr lang="de-DE" dirty="0"/>
              <a:t>: </a:t>
            </a:r>
          </a:p>
          <a:p>
            <a:endParaRPr lang="de-DE" dirty="0"/>
          </a:p>
          <a:p>
            <a:r>
              <a:rPr lang="de-DE" dirty="0"/>
              <a:t>Ausgesuchte IT Systeme koordiniert mit einer großen Last spezieller Anfragen durch Erschöpfung der verfügbaren Ressourcen</a:t>
            </a:r>
            <a:br>
              <a:rPr lang="de-DE" dirty="0"/>
            </a:b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 CPU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 RAM - Zwischenspeicher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lahmzulegen.</a:t>
            </a:r>
          </a:p>
        </p:txBody>
      </p:sp>
    </p:spTree>
    <p:extLst>
      <p:ext uri="{BB962C8B-B14F-4D97-AF65-F5344CB8AC3E}">
        <p14:creationId xmlns:p14="http://schemas.microsoft.com/office/powerpoint/2010/main" val="4115408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1">
      <a:dk1>
        <a:sysClr val="windowText" lastClr="000000"/>
      </a:dk1>
      <a:lt1>
        <a:sysClr val="window" lastClr="FFFFFF"/>
      </a:lt1>
      <a:dk2>
        <a:srgbClr val="004C5F"/>
      </a:dk2>
      <a:lt2>
        <a:srgbClr val="FFFFFF"/>
      </a:lt2>
      <a:accent1>
        <a:srgbClr val="E60028"/>
      </a:accent1>
      <a:accent2>
        <a:srgbClr val="937E00"/>
      </a:accent2>
      <a:accent3>
        <a:srgbClr val="780B24"/>
      </a:accent3>
      <a:accent4>
        <a:srgbClr val="E0BDB3"/>
      </a:accent4>
      <a:accent5>
        <a:srgbClr val="ABCBD7"/>
      </a:accent5>
      <a:accent6>
        <a:srgbClr val="8FFF7B"/>
      </a:accent6>
      <a:hlink>
        <a:srgbClr val="0000FF"/>
      </a:hlink>
      <a:folHlink>
        <a:srgbClr val="000000"/>
      </a:folHlink>
    </a:clrScheme>
    <a:fontScheme name="Essenz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864</Words>
  <Application>Microsoft Office PowerPoint</Application>
  <PresentationFormat>Bildschirmpräsentation (16:9)</PresentationFormat>
  <Paragraphs>291</Paragraphs>
  <Slides>68</Slides>
  <Notes>0</Notes>
  <HiddenSlides>0</HiddenSlides>
  <MMClips>1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68</vt:i4>
      </vt:variant>
    </vt:vector>
  </HeadingPairs>
  <TitlesOfParts>
    <vt:vector size="69" baseType="lpstr">
      <vt:lpstr>Office-Design</vt:lpstr>
      <vt:lpstr>DDoS – Attacken  was kann getan werden?</vt:lpstr>
      <vt:lpstr>DDoS – Attacken</vt:lpstr>
      <vt:lpstr>DDoS – Attacken</vt:lpstr>
      <vt:lpstr>DDoS – Attacken</vt:lpstr>
      <vt:lpstr>DDoS – Attacken</vt:lpstr>
      <vt:lpstr>DDoS – Attacken</vt:lpstr>
      <vt:lpstr>DDoS – Attacken</vt:lpstr>
      <vt:lpstr>DDoS – Attacken</vt:lpstr>
      <vt:lpstr>DDoS – Attacken</vt:lpstr>
      <vt:lpstr>DDoS – Attacken</vt:lpstr>
      <vt:lpstr>DDoS – Attacken</vt:lpstr>
      <vt:lpstr>DDoS – Attacken</vt:lpstr>
      <vt:lpstr>DDoS – Attacken</vt:lpstr>
      <vt:lpstr>DDoS – Attacken</vt:lpstr>
      <vt:lpstr>DDoS – Attacken</vt:lpstr>
      <vt:lpstr>DDoS – Attacken</vt:lpstr>
      <vt:lpstr>DDoS – Attacken</vt:lpstr>
      <vt:lpstr>DDoS – Attacken</vt:lpstr>
      <vt:lpstr>DDoS – Attacken</vt:lpstr>
      <vt:lpstr>DDoS – Attacken</vt:lpstr>
      <vt:lpstr>DDoS – Attacken</vt:lpstr>
      <vt:lpstr>DDoS – Attacken</vt:lpstr>
      <vt:lpstr>DDoS – Attacken</vt:lpstr>
      <vt:lpstr>DDoS – Attacken</vt:lpstr>
      <vt:lpstr>DDoS – Attacken</vt:lpstr>
      <vt:lpstr>DDoS – Attacken</vt:lpstr>
      <vt:lpstr>DDoS – Attacken</vt:lpstr>
      <vt:lpstr>DDoS – Attacken</vt:lpstr>
      <vt:lpstr>DDoS – Attacken</vt:lpstr>
      <vt:lpstr>DDoS – Attacken</vt:lpstr>
      <vt:lpstr>DDoS – Attacken</vt:lpstr>
      <vt:lpstr>DDoS – Attacken</vt:lpstr>
      <vt:lpstr>DDoS – Attacken</vt:lpstr>
      <vt:lpstr>DDoS – Attacken</vt:lpstr>
      <vt:lpstr>DDoS – Attacken</vt:lpstr>
      <vt:lpstr>DDoS – Attacken</vt:lpstr>
      <vt:lpstr>DDoS – Attacken</vt:lpstr>
      <vt:lpstr>DDoS – Attacken</vt:lpstr>
      <vt:lpstr>DDoS – Attacken</vt:lpstr>
      <vt:lpstr>DDoS – Attacken</vt:lpstr>
      <vt:lpstr>DDoS – Attacken</vt:lpstr>
      <vt:lpstr>DDoS – Attacken</vt:lpstr>
      <vt:lpstr>DDoS – Attacken</vt:lpstr>
      <vt:lpstr>DDoS – Attacken</vt:lpstr>
      <vt:lpstr>DDoS – Attacken</vt:lpstr>
      <vt:lpstr>DDoS – Attacken</vt:lpstr>
      <vt:lpstr>DDoS – Attacken</vt:lpstr>
      <vt:lpstr>DDoS – Attacken</vt:lpstr>
      <vt:lpstr>DDoS – Attacken</vt:lpstr>
      <vt:lpstr>DDoS – Attacken</vt:lpstr>
      <vt:lpstr>DDoS – Attacken</vt:lpstr>
      <vt:lpstr>DDoS – Attacken</vt:lpstr>
      <vt:lpstr>DDoS – Attacken</vt:lpstr>
      <vt:lpstr>DDoS – Attacken</vt:lpstr>
      <vt:lpstr>DDoS – Attacken</vt:lpstr>
      <vt:lpstr>DDoS – Attacken</vt:lpstr>
      <vt:lpstr>DDoS – Attacken</vt:lpstr>
      <vt:lpstr>DDoS – Attacken</vt:lpstr>
      <vt:lpstr>DDoS – Attacken</vt:lpstr>
      <vt:lpstr>DDoS – Attacken</vt:lpstr>
      <vt:lpstr>DDoS – Attacken</vt:lpstr>
      <vt:lpstr>DDoS – Attacken</vt:lpstr>
      <vt:lpstr>DDoS – Attacken</vt:lpstr>
      <vt:lpstr>DDoS – Attacken</vt:lpstr>
      <vt:lpstr>DDoS – Attacken</vt:lpstr>
      <vt:lpstr>DDoS – Attacken</vt:lpstr>
      <vt:lpstr>DDoS – Attacken</vt:lpstr>
      <vt:lpstr>DDoS – Attacken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Isabell Viehmann</dc:creator>
  <cp:lastModifiedBy>Cosfeld, Jörg</cp:lastModifiedBy>
  <cp:revision>442</cp:revision>
  <dcterms:created xsi:type="dcterms:W3CDTF">2015-12-03T10:35:01Z</dcterms:created>
  <dcterms:modified xsi:type="dcterms:W3CDTF">2022-12-02T07:47:10Z</dcterms:modified>
</cp:coreProperties>
</file>